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66" r:id="rId5"/>
    <p:sldId id="267" r:id="rId6"/>
    <p:sldId id="265" r:id="rId7"/>
    <p:sldId id="268" r:id="rId8"/>
    <p:sldId id="269" r:id="rId9"/>
    <p:sldId id="279" r:id="rId10"/>
    <p:sldId id="264" r:id="rId11"/>
    <p:sldId id="280" r:id="rId12"/>
    <p:sldId id="27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44862-24A1-4F78-AB92-E6EE14013CD8}" type="datetimeFigureOut">
              <a:rPr lang="en-US" smtClean="0"/>
              <a:pPr/>
              <a:t>6/25/2016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600C6-C3BE-4D31-8F30-236947451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44862-24A1-4F78-AB92-E6EE14013CD8}" type="datetimeFigureOut">
              <a:rPr lang="en-US" smtClean="0"/>
              <a:pPr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600C6-C3BE-4D31-8F30-236947451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44862-24A1-4F78-AB92-E6EE14013CD8}" type="datetimeFigureOut">
              <a:rPr lang="en-US" smtClean="0"/>
              <a:pPr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600C6-C3BE-4D31-8F30-236947451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44862-24A1-4F78-AB92-E6EE14013CD8}" type="datetimeFigureOut">
              <a:rPr lang="en-US" smtClean="0"/>
              <a:pPr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600C6-C3BE-4D31-8F30-236947451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44862-24A1-4F78-AB92-E6EE14013CD8}" type="datetimeFigureOut">
              <a:rPr lang="en-US" smtClean="0"/>
              <a:pPr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600C6-C3BE-4D31-8F30-236947451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44862-24A1-4F78-AB92-E6EE14013CD8}" type="datetimeFigureOut">
              <a:rPr lang="en-US" smtClean="0"/>
              <a:pPr/>
              <a:t>6/25/2016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600C6-C3BE-4D31-8F30-236947451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44862-24A1-4F78-AB92-E6EE14013CD8}" type="datetimeFigureOut">
              <a:rPr lang="en-US" smtClean="0"/>
              <a:pPr/>
              <a:t>6/25/2016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600C6-C3BE-4D31-8F30-236947451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44862-24A1-4F78-AB92-E6EE14013CD8}" type="datetimeFigureOut">
              <a:rPr lang="en-US" smtClean="0"/>
              <a:pPr/>
              <a:t>6/25/2016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600C6-C3BE-4D31-8F30-236947451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44862-24A1-4F78-AB92-E6EE14013CD8}" type="datetimeFigureOut">
              <a:rPr lang="en-US" smtClean="0"/>
              <a:pPr/>
              <a:t>6/25/2016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600C6-C3BE-4D31-8F30-236947451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44862-24A1-4F78-AB92-E6EE14013CD8}" type="datetimeFigureOut">
              <a:rPr lang="en-US" smtClean="0"/>
              <a:pPr/>
              <a:t>6/25/2016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600C6-C3BE-4D31-8F30-236947451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44862-24A1-4F78-AB92-E6EE14013CD8}" type="datetimeFigureOut">
              <a:rPr lang="en-US" smtClean="0"/>
              <a:pPr/>
              <a:t>6/25/2016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600C6-C3BE-4D31-8F30-236947451C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D944862-24A1-4F78-AB92-E6EE14013CD8}" type="datetimeFigureOut">
              <a:rPr lang="en-US" smtClean="0"/>
              <a:pPr/>
              <a:t>6/25/2016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A4600C6-C3BE-4D31-8F30-236947451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54" y="3657600"/>
            <a:ext cx="2707746" cy="185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8077200" cy="32680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300" dirty="0" err="1" smtClean="0">
                <a:solidFill>
                  <a:schemeClr val="tx1"/>
                </a:solidFill>
              </a:rPr>
              <a:t>Aktuelna</a:t>
            </a:r>
            <a:r>
              <a:rPr lang="en-US" sz="3300" dirty="0" smtClean="0">
                <a:solidFill>
                  <a:schemeClr val="tx1"/>
                </a:solidFill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</a:rPr>
              <a:t>praksa</a:t>
            </a:r>
            <a:r>
              <a:rPr lang="en-US" sz="3300" dirty="0" smtClean="0">
                <a:solidFill>
                  <a:schemeClr val="tx1"/>
                </a:solidFill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</a:rPr>
              <a:t>i</a:t>
            </a:r>
            <a:r>
              <a:rPr lang="en-US" sz="3300" dirty="0" smtClean="0">
                <a:solidFill>
                  <a:schemeClr val="tx1"/>
                </a:solidFill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</a:rPr>
              <a:t>izazovi</a:t>
            </a:r>
            <a:r>
              <a:rPr lang="en-US" sz="3300" dirty="0" smtClean="0">
                <a:solidFill>
                  <a:schemeClr val="tx1"/>
                </a:solidFill>
              </a:rPr>
              <a:t> u </a:t>
            </a:r>
            <a:r>
              <a:rPr lang="en-US" sz="3300" dirty="0" err="1" smtClean="0">
                <a:solidFill>
                  <a:schemeClr val="tx1"/>
                </a:solidFill>
              </a:rPr>
              <a:t>obrazovanju</a:t>
            </a:r>
            <a:r>
              <a:rPr lang="en-US" sz="3300" dirty="0" smtClean="0">
                <a:solidFill>
                  <a:schemeClr val="tx1"/>
                </a:solidFill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</a:rPr>
              <a:t>doktora</a:t>
            </a:r>
            <a:r>
              <a:rPr lang="en-US" sz="3300" dirty="0" smtClean="0">
                <a:solidFill>
                  <a:schemeClr val="tx1"/>
                </a:solidFill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</a:rPr>
              <a:t>stomatologije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300" dirty="0" smtClean="0">
                <a:solidFill>
                  <a:schemeClr val="tx1"/>
                </a:solidFill>
              </a:rPr>
              <a:t>Current practice and challenges in dental education</a:t>
            </a:r>
            <a:br>
              <a:rPr lang="en-US" sz="3300" dirty="0" smtClean="0">
                <a:solidFill>
                  <a:schemeClr val="tx1"/>
                </a:solidFill>
              </a:rPr>
            </a:br>
            <a:endParaRPr lang="en-US" sz="33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953000" y="3733800"/>
            <a:ext cx="3810000" cy="1344168"/>
          </a:xfrm>
        </p:spPr>
        <p:txBody>
          <a:bodyPr>
            <a:noAutofit/>
          </a:bodyPr>
          <a:lstStyle/>
          <a:p>
            <a:r>
              <a:rPr lang="en-US" sz="2800" i="1" dirty="0" err="1" smtClean="0">
                <a:solidFill>
                  <a:schemeClr val="tx1"/>
                </a:solidFill>
              </a:rPr>
              <a:t>Jugoslav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Ilić</a:t>
            </a:r>
            <a:endParaRPr lang="en-US" sz="2800" i="1" dirty="0" smtClean="0">
              <a:solidFill>
                <a:schemeClr val="tx1"/>
              </a:solidFill>
            </a:endParaRPr>
          </a:p>
          <a:p>
            <a:r>
              <a:rPr lang="en-US" i="1" dirty="0" err="1" smtClean="0">
                <a:solidFill>
                  <a:schemeClr val="tx1"/>
                </a:solidFill>
              </a:rPr>
              <a:t>Stomatološki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fakultet</a:t>
            </a:r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i="1" dirty="0" err="1" smtClean="0">
                <a:solidFill>
                  <a:schemeClr val="tx1"/>
                </a:solidFill>
              </a:rPr>
              <a:t>Univerziteta</a:t>
            </a:r>
            <a:r>
              <a:rPr lang="en-US" i="1" dirty="0" smtClean="0">
                <a:solidFill>
                  <a:schemeClr val="tx1"/>
                </a:solidFill>
              </a:rPr>
              <a:t> u </a:t>
            </a:r>
            <a:r>
              <a:rPr lang="en-US" i="1" dirty="0" err="1" smtClean="0">
                <a:solidFill>
                  <a:schemeClr val="tx1"/>
                </a:solidFill>
              </a:rPr>
              <a:t>Beogradu</a:t>
            </a:r>
            <a:endParaRPr lang="en-US" i="1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86400"/>
            <a:ext cx="3339454" cy="95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4953000" y="5105400"/>
            <a:ext cx="3810000" cy="1344168"/>
          </a:xfrm>
          <a:prstGeom prst="rect">
            <a:avLst/>
          </a:prstGeom>
        </p:spPr>
        <p:txBody>
          <a:bodyPr vert="horz" lIns="182880" tIns="0">
            <a:noAutofit/>
          </a:bodyPr>
          <a:lstStyle/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Tatjana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Kanjevac</a:t>
            </a:r>
            <a:endParaRPr kumimoji="0" lang="en-US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Fakultet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medicinskih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nauka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Univerziteta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Kragujevcu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45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448832"/>
            <a:ext cx="8183880" cy="33296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200" b="0" spc="-20" dirty="0" err="1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Praktična</a:t>
            </a:r>
            <a:r>
              <a:rPr lang="en-GB" sz="2200" b="0" spc="-20" dirty="0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GB" sz="2200" b="0" spc="-20" dirty="0" err="1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nastava</a:t>
            </a:r>
            <a:r>
              <a:rPr lang="en-GB" sz="2200" b="0" spc="-20" dirty="0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 u </a:t>
            </a:r>
            <a:r>
              <a:rPr lang="en-GB" sz="2200" b="0" spc="-20" dirty="0" err="1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realnom</a:t>
            </a:r>
            <a:r>
              <a:rPr lang="en-GB" sz="2200" b="0" spc="-20" dirty="0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GB" sz="2200" b="0" spc="-20" dirty="0" err="1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kliničkom</a:t>
            </a:r>
            <a:r>
              <a:rPr lang="en-GB" sz="2200" b="0" spc="-20" dirty="0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GB" sz="2200" b="0" spc="-20" dirty="0" err="1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okruženju</a:t>
            </a:r>
            <a:r>
              <a:rPr lang="en-GB" sz="2200" b="0" spc="-20" dirty="0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br>
              <a:rPr lang="en-GB" sz="2200" b="0" spc="-20" dirty="0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</a:br>
            <a:r>
              <a:rPr lang="en-GB" sz="2200" b="0" spc="-20" dirty="0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(</a:t>
            </a:r>
            <a:r>
              <a:rPr lang="en-GB" sz="2200" b="0" spc="-20" dirty="0" err="1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Restaurativna</a:t>
            </a:r>
            <a:r>
              <a:rPr lang="en-GB" sz="2200" b="0" spc="-20" dirty="0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GB" sz="2200" b="0" spc="-20" dirty="0" err="1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odontologija</a:t>
            </a:r>
            <a:r>
              <a:rPr lang="en-GB" sz="2200" b="0" spc="-20" dirty="0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GB" sz="2200" b="0" spc="-20" dirty="0" err="1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na</a:t>
            </a:r>
            <a:r>
              <a:rPr lang="en-GB" sz="2200" b="0" spc="-20" dirty="0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GB" sz="2200" b="0" spc="-20" dirty="0" err="1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Stomatološkom</a:t>
            </a:r>
            <a:r>
              <a:rPr lang="en-GB" sz="2200" b="0" spc="-20" dirty="0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GB" sz="2200" b="0" spc="-20" dirty="0" err="1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fakultetu</a:t>
            </a:r>
            <a:r>
              <a:rPr lang="en-GB" sz="2200" b="0" spc="-20" dirty="0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 u </a:t>
            </a:r>
            <a:r>
              <a:rPr lang="en-GB" sz="2200" b="0" spc="-20" dirty="0" err="1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Beogradu</a:t>
            </a:r>
            <a:r>
              <a:rPr lang="en-GB" sz="2200" b="0" spc="-20" dirty="0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)</a:t>
            </a:r>
            <a:br>
              <a:rPr lang="en-GB" sz="2200" b="0" spc="-20" dirty="0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</a:br>
            <a:endParaRPr lang="en-US" sz="2200" b="0" dirty="0">
              <a:solidFill>
                <a:schemeClr val="tx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5" name="Picture 4" descr="slika iz sa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79727"/>
            <a:ext cx="8229600" cy="49437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9367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06440"/>
            <a:ext cx="8183880" cy="105156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200" b="0" spc="-20" dirty="0" err="1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Predklinička</a:t>
            </a:r>
            <a:r>
              <a:rPr lang="en-GB" sz="2200" b="0" spc="-20" dirty="0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GB" sz="2200" b="0" spc="-20" dirty="0" err="1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praktična</a:t>
            </a:r>
            <a:r>
              <a:rPr lang="en-GB" sz="2200" b="0" spc="-20" dirty="0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GB" sz="2200" b="0" spc="-20" dirty="0" err="1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nastava</a:t>
            </a:r>
            <a:r>
              <a:rPr lang="en-GB" sz="2200" b="0" spc="-20" dirty="0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br>
              <a:rPr lang="en-GB" sz="2200" b="0" spc="-20" dirty="0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</a:br>
            <a:r>
              <a:rPr lang="en-GB" sz="2200" b="0" spc="-20" dirty="0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(</a:t>
            </a:r>
            <a:r>
              <a:rPr lang="en-GB" sz="2200" b="0" spc="-20" dirty="0" err="1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Bolesti</a:t>
            </a:r>
            <a:r>
              <a:rPr lang="en-GB" sz="2200" b="0" spc="-20" dirty="0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GB" sz="2200" b="0" spc="-20" dirty="0" err="1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zuba-predklinika</a:t>
            </a:r>
            <a:r>
              <a:rPr lang="en-GB" sz="2200" b="0" spc="-20" dirty="0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GB" sz="2200" b="0" spc="-20" dirty="0" err="1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na</a:t>
            </a:r>
            <a:r>
              <a:rPr lang="en-GB" sz="2200" b="0" spc="-20" dirty="0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GB" sz="2200" b="0" spc="-20" dirty="0" err="1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Stomatološkom</a:t>
            </a:r>
            <a:r>
              <a:rPr lang="en-GB" sz="2200" b="0" spc="-20" dirty="0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GB" sz="2200" b="0" spc="-20" dirty="0" err="1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fakultetu</a:t>
            </a:r>
            <a:r>
              <a:rPr lang="en-GB" sz="2200" b="0" spc="-20" dirty="0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 u </a:t>
            </a:r>
            <a:r>
              <a:rPr lang="en-GB" sz="2200" b="0" spc="-20" dirty="0" err="1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Beogradu</a:t>
            </a:r>
            <a:r>
              <a:rPr lang="en-GB" sz="2200" b="0" spc="-20" dirty="0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 )</a:t>
            </a:r>
            <a:br>
              <a:rPr lang="en-GB" sz="2200" b="0" spc="-20" dirty="0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</a:br>
            <a:r>
              <a:rPr lang="en-GB" sz="2200" b="0" spc="-20" dirty="0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endParaRPr lang="en-US" sz="2200" b="0" dirty="0">
              <a:solidFill>
                <a:schemeClr val="tx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5" name="Picture 4" descr="20160328_13552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800" y="609600"/>
            <a:ext cx="8255000" cy="495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9367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638800"/>
            <a:ext cx="8107680" cy="838200"/>
          </a:xfrm>
        </p:spPr>
        <p:txBody>
          <a:bodyPr>
            <a:normAutofit fontScale="90000"/>
          </a:bodyPr>
          <a:lstStyle/>
          <a:p>
            <a:r>
              <a:rPr lang="en-US" sz="3100" dirty="0" err="1" smtClean="0">
                <a:solidFill>
                  <a:schemeClr val="tx1"/>
                </a:solidFill>
                <a:effectLst/>
              </a:rPr>
              <a:t>Udeo</a:t>
            </a:r>
            <a:r>
              <a:rPr lang="en-US" sz="31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effectLst/>
              </a:rPr>
              <a:t>praktične</a:t>
            </a:r>
            <a:r>
              <a:rPr lang="en-US" sz="31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effectLst/>
              </a:rPr>
              <a:t>nastave</a:t>
            </a:r>
            <a:r>
              <a:rPr lang="en-US" sz="3100" dirty="0" smtClean="0">
                <a:solidFill>
                  <a:schemeClr val="tx1"/>
                </a:solidFill>
                <a:effectLst/>
              </a:rPr>
              <a:t> u </a:t>
            </a:r>
            <a:r>
              <a:rPr lang="en-US" sz="3100" dirty="0" err="1" smtClean="0">
                <a:solidFill>
                  <a:schemeClr val="tx1"/>
                </a:solidFill>
                <a:effectLst/>
              </a:rPr>
              <a:t>kliničkim</a:t>
            </a:r>
            <a:r>
              <a:rPr lang="en-US" sz="31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effectLst/>
              </a:rPr>
              <a:t>stomatološkim</a:t>
            </a:r>
            <a:r>
              <a:rPr lang="en-US" sz="31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effectLst/>
              </a:rPr>
              <a:t>predmetima</a:t>
            </a:r>
            <a:r>
              <a:rPr lang="en-US" sz="31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100" dirty="0" smtClean="0">
                <a:solidFill>
                  <a:schemeClr val="tx1"/>
                </a:solidFill>
                <a:effectLst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400" dirty="0" smtClean="0">
                <a:solidFill>
                  <a:schemeClr val="tx1"/>
                </a:solidFill>
                <a:effectLst/>
              </a:rPr>
            </a:br>
            <a:endParaRPr lang="en-US" sz="24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199" y="1129968"/>
          <a:ext cx="8229601" cy="285535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93134"/>
                <a:gridCol w="1253706"/>
                <a:gridCol w="1253706"/>
                <a:gridCol w="1253706"/>
                <a:gridCol w="1175349"/>
              </a:tblGrid>
              <a:tr h="5614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KG</a:t>
                      </a:r>
                      <a:endParaRPr lang="en-GB" dirty="0"/>
                    </a:p>
                  </a:txBody>
                  <a:tcPr/>
                </a:tc>
              </a:tr>
              <a:tr h="6987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latin typeface="Calibri"/>
                          <a:ea typeface="Calibri"/>
                          <a:cs typeface="Times New Roman"/>
                        </a:rPr>
                        <a:t>Predavanja</a:t>
                      </a: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400" dirty="0" err="1" smtClean="0">
                          <a:latin typeface="Calibri"/>
                          <a:ea typeface="Calibri"/>
                          <a:cs typeface="Times New Roman"/>
                        </a:rPr>
                        <a:t>nedeljno</a:t>
                      </a:r>
                      <a:r>
                        <a:rPr lang="en-US" sz="2400" baseline="0" dirty="0" smtClean="0">
                          <a:latin typeface="Calibri"/>
                          <a:ea typeface="Calibri"/>
                          <a:cs typeface="Times New Roman"/>
                        </a:rPr>
                        <a:t> student </a:t>
                      </a:r>
                      <a:r>
                        <a:rPr lang="en-US" sz="24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časa</a:t>
                      </a:r>
                      <a:r>
                        <a:rPr lang="en-US" sz="2400" baseline="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14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Calibri"/>
                          <a:ea typeface="Times New Roman"/>
                          <a:cs typeface="Times New Roman"/>
                        </a:rPr>
                        <a:t>Vežbe</a:t>
                      </a:r>
                      <a:endParaRPr lang="en-US" sz="2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400" dirty="0" err="1" smtClean="0">
                          <a:latin typeface="Calibri"/>
                          <a:ea typeface="Calibri"/>
                          <a:cs typeface="Times New Roman"/>
                        </a:rPr>
                        <a:t>nedeljno</a:t>
                      </a:r>
                      <a:r>
                        <a:rPr lang="en-US" sz="2400" baseline="0" dirty="0" smtClean="0">
                          <a:latin typeface="Calibri"/>
                          <a:ea typeface="Calibri"/>
                          <a:cs typeface="Times New Roman"/>
                        </a:rPr>
                        <a:t> student </a:t>
                      </a:r>
                      <a:r>
                        <a:rPr lang="en-US" sz="24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časa</a:t>
                      </a:r>
                      <a:r>
                        <a:rPr lang="en-US" sz="2400" baseline="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88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86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1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latin typeface="Calibri"/>
                          <a:ea typeface="Calibri"/>
                          <a:cs typeface="Times New Roman"/>
                        </a:rPr>
                        <a:t>Odnos</a:t>
                      </a: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Calibri"/>
                          <a:ea typeface="Calibri"/>
                          <a:cs typeface="Times New Roman"/>
                        </a:rPr>
                        <a:t>predavanja:vežbe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1:2,2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1:2,5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1:2,8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1:2,2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6423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10200"/>
            <a:ext cx="8107680" cy="83820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Nastavno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osoblje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129968"/>
          <a:ext cx="8305801" cy="346673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69334"/>
                <a:gridCol w="1253706"/>
                <a:gridCol w="1253706"/>
                <a:gridCol w="1253706"/>
                <a:gridCol w="1175349"/>
              </a:tblGrid>
              <a:tr h="5614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KG</a:t>
                      </a:r>
                      <a:endParaRPr lang="en-GB" dirty="0"/>
                    </a:p>
                  </a:txBody>
                  <a:tcPr/>
                </a:tc>
              </a:tr>
              <a:tr h="6987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latin typeface="Calibri"/>
                          <a:ea typeface="Calibri"/>
                          <a:cs typeface="Times New Roman"/>
                        </a:rPr>
                        <a:t>Nastavnici</a:t>
                      </a: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Calibri"/>
                          <a:ea typeface="Calibri"/>
                          <a:cs typeface="Times New Roman"/>
                        </a:rPr>
                        <a:t>programu</a:t>
                      </a:r>
                      <a:endParaRPr lang="en-US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Sa </a:t>
                      </a:r>
                      <a:r>
                        <a:rPr lang="en-US" sz="2000" dirty="0" err="1" smtClean="0">
                          <a:latin typeface="Calibri"/>
                          <a:ea typeface="Calibri"/>
                          <a:cs typeface="Times New Roman"/>
                        </a:rPr>
                        <a:t>punim</a:t>
                      </a: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Calibri"/>
                          <a:ea typeface="Calibri"/>
                          <a:cs typeface="Times New Roman"/>
                        </a:rPr>
                        <a:t>radnim</a:t>
                      </a: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Calibri"/>
                          <a:ea typeface="Calibri"/>
                          <a:cs typeface="Times New Roman"/>
                        </a:rPr>
                        <a:t>vremenom</a:t>
                      </a: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86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(84)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310 (301)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212 (210)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135 (124)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1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latin typeface="Calibri"/>
                          <a:ea typeface="Times New Roman"/>
                          <a:cs typeface="Times New Roman"/>
                        </a:rPr>
                        <a:t>Saradnici</a:t>
                      </a: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Calibri"/>
                          <a:ea typeface="Times New Roman"/>
                          <a:cs typeface="Times New Roman"/>
                        </a:rPr>
                        <a:t>na</a:t>
                      </a: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Calibri"/>
                          <a:ea typeface="Times New Roman"/>
                          <a:cs typeface="Times New Roman"/>
                        </a:rPr>
                        <a:t>programu</a:t>
                      </a:r>
                      <a:endParaRPr lang="en-US" sz="2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(Sa </a:t>
                      </a:r>
                      <a:r>
                        <a:rPr lang="en-US" sz="2000" dirty="0" err="1" smtClean="0">
                          <a:latin typeface="Calibri"/>
                          <a:ea typeface="Calibri"/>
                          <a:cs typeface="Times New Roman"/>
                        </a:rPr>
                        <a:t>punim</a:t>
                      </a: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Calibri"/>
                          <a:ea typeface="Calibri"/>
                          <a:cs typeface="Times New Roman"/>
                        </a:rPr>
                        <a:t>radnim</a:t>
                      </a: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Calibri"/>
                          <a:ea typeface="Calibri"/>
                          <a:cs typeface="Times New Roman"/>
                        </a:rPr>
                        <a:t>vremenom</a:t>
                      </a: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160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(105)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176 (176)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28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(28)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85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 (84)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1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latin typeface="Calibri"/>
                          <a:ea typeface="Calibri"/>
                          <a:cs typeface="Times New Roman"/>
                        </a:rPr>
                        <a:t>Opterećenje</a:t>
                      </a: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Calibri"/>
                          <a:ea typeface="Calibri"/>
                          <a:cs typeface="Times New Roman"/>
                        </a:rPr>
                        <a:t>nastavnika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3,77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0,97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1,41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0,94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1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latin typeface="Calibri"/>
                          <a:ea typeface="Calibri"/>
                          <a:cs typeface="Times New Roman"/>
                        </a:rPr>
                        <a:t>Opterećanje</a:t>
                      </a: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Calibri"/>
                          <a:ea typeface="Calibri"/>
                          <a:cs typeface="Times New Roman"/>
                        </a:rPr>
                        <a:t>saradnika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14,01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1,89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2,43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1,18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6423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381000"/>
            <a:ext cx="83058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Karakteristike</a:t>
            </a:r>
            <a:r>
              <a:rPr lang="en-US" sz="3200" dirty="0" smtClean="0"/>
              <a:t>:</a:t>
            </a:r>
          </a:p>
          <a:p>
            <a:endParaRPr lang="en-US" sz="2000" dirty="0" smtClean="0"/>
          </a:p>
          <a:p>
            <a:pPr>
              <a:buFontTx/>
              <a:buChar char="-"/>
            </a:pPr>
            <a:r>
              <a:rPr lang="en-US" sz="2200" dirty="0" smtClean="0"/>
              <a:t> </a:t>
            </a:r>
            <a:r>
              <a:rPr lang="en-US" sz="2200" dirty="0" err="1" smtClean="0"/>
              <a:t>Nema</a:t>
            </a:r>
            <a:r>
              <a:rPr lang="en-US" sz="2200" dirty="0" smtClean="0"/>
              <a:t> </a:t>
            </a:r>
            <a:r>
              <a:rPr lang="en-US" sz="2200" dirty="0" err="1" smtClean="0"/>
              <a:t>formalnog</a:t>
            </a:r>
            <a:r>
              <a:rPr lang="en-US" sz="2200" dirty="0" smtClean="0"/>
              <a:t> </a:t>
            </a:r>
            <a:r>
              <a:rPr lang="en-US" sz="2200" dirty="0" err="1" smtClean="0"/>
              <a:t>programa</a:t>
            </a:r>
            <a:endParaRPr lang="en-US" sz="2200" dirty="0" smtClean="0"/>
          </a:p>
          <a:p>
            <a:pPr>
              <a:buFontTx/>
              <a:buChar char="-"/>
            </a:pPr>
            <a:r>
              <a:rPr lang="en-US" sz="2200" dirty="0" smtClean="0"/>
              <a:t> </a:t>
            </a:r>
            <a:r>
              <a:rPr lang="en-US" sz="2200" dirty="0" err="1" smtClean="0"/>
              <a:t>Nema</a:t>
            </a:r>
            <a:r>
              <a:rPr lang="en-US" sz="2200" dirty="0" smtClean="0"/>
              <a:t> </a:t>
            </a:r>
            <a:r>
              <a:rPr lang="en-US" sz="2200" dirty="0" err="1" smtClean="0"/>
              <a:t>organizovanog</a:t>
            </a:r>
            <a:r>
              <a:rPr lang="en-US" sz="2200" dirty="0" smtClean="0"/>
              <a:t> </a:t>
            </a:r>
            <a:r>
              <a:rPr lang="en-US" sz="2200" dirty="0" err="1" smtClean="0"/>
              <a:t>centra</a:t>
            </a:r>
            <a:r>
              <a:rPr lang="en-US" sz="2200" dirty="0" smtClean="0"/>
              <a:t> </a:t>
            </a:r>
            <a:r>
              <a:rPr lang="en-US" sz="2200" dirty="0" err="1" smtClean="0"/>
              <a:t>za</a:t>
            </a:r>
            <a:r>
              <a:rPr lang="en-US" sz="2200" dirty="0" smtClean="0"/>
              <a:t> </a:t>
            </a:r>
            <a:r>
              <a:rPr lang="en-US" sz="2200" dirty="0" err="1" smtClean="0"/>
              <a:t>razvoj</a:t>
            </a:r>
            <a:r>
              <a:rPr lang="en-US" sz="2200" dirty="0" smtClean="0"/>
              <a:t> </a:t>
            </a:r>
            <a:r>
              <a:rPr lang="en-US" sz="2200" dirty="0" err="1" smtClean="0"/>
              <a:t>nastavničkih</a:t>
            </a:r>
            <a:r>
              <a:rPr lang="en-US" sz="2200" dirty="0" smtClean="0"/>
              <a:t> </a:t>
            </a:r>
            <a:r>
              <a:rPr lang="en-US" sz="2200" dirty="0" err="1" smtClean="0"/>
              <a:t>kompetencija</a:t>
            </a:r>
            <a:endParaRPr lang="en-US" sz="2200" dirty="0" smtClean="0"/>
          </a:p>
          <a:p>
            <a:pPr>
              <a:buFontTx/>
              <a:buChar char="-"/>
            </a:pPr>
            <a:r>
              <a:rPr lang="en-US" sz="2200" dirty="0" smtClean="0"/>
              <a:t> </a:t>
            </a:r>
            <a:r>
              <a:rPr lang="en-US" sz="2200" dirty="0" err="1" smtClean="0"/>
              <a:t>Baziranu</a:t>
            </a:r>
            <a:r>
              <a:rPr lang="en-US" sz="2200" dirty="0" smtClean="0"/>
              <a:t> </a:t>
            </a:r>
            <a:r>
              <a:rPr lang="en-US" sz="2200" dirty="0" err="1" smtClean="0"/>
              <a:t>uglavnom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ličnoj</a:t>
            </a:r>
            <a:r>
              <a:rPr lang="en-US" sz="2200" dirty="0" smtClean="0"/>
              <a:t> </a:t>
            </a:r>
            <a:r>
              <a:rPr lang="en-US" sz="2200" dirty="0" err="1" smtClean="0"/>
              <a:t>inicijativi</a:t>
            </a:r>
            <a:endParaRPr lang="en-US" sz="2200" dirty="0" smtClean="0"/>
          </a:p>
          <a:p>
            <a:pPr>
              <a:buFontTx/>
              <a:buChar char="-"/>
            </a:pPr>
            <a:r>
              <a:rPr lang="en-US" sz="2200" dirty="0" smtClean="0"/>
              <a:t> </a:t>
            </a:r>
            <a:r>
              <a:rPr lang="en-US" sz="2200" dirty="0" err="1" smtClean="0"/>
              <a:t>Povremeno</a:t>
            </a:r>
            <a:r>
              <a:rPr lang="en-US" sz="2200" dirty="0" smtClean="0"/>
              <a:t> </a:t>
            </a:r>
            <a:r>
              <a:rPr lang="en-US" sz="2200" dirty="0" err="1" smtClean="0"/>
              <a:t>postoje</a:t>
            </a:r>
            <a:r>
              <a:rPr lang="en-US" sz="2200" dirty="0" smtClean="0"/>
              <a:t> </a:t>
            </a:r>
            <a:r>
              <a:rPr lang="en-US" sz="2200" dirty="0" err="1" smtClean="0"/>
              <a:t>kursevi</a:t>
            </a:r>
            <a:r>
              <a:rPr lang="en-US" sz="2200" dirty="0" smtClean="0"/>
              <a:t>, </a:t>
            </a:r>
            <a:r>
              <a:rPr lang="en-US" sz="2200" dirty="0" err="1" smtClean="0"/>
              <a:t>uglavnom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univerzitetskom</a:t>
            </a:r>
            <a:r>
              <a:rPr lang="en-US" sz="2200" dirty="0" smtClean="0"/>
              <a:t> </a:t>
            </a:r>
            <a:r>
              <a:rPr lang="en-US" sz="2200" dirty="0" err="1" smtClean="0"/>
              <a:t>nivou</a:t>
            </a:r>
            <a:r>
              <a:rPr lang="en-US" sz="2200" dirty="0" smtClean="0"/>
              <a:t>  (</a:t>
            </a:r>
            <a:r>
              <a:rPr lang="en-US" sz="2200" dirty="0" err="1" smtClean="0"/>
              <a:t>npr</a:t>
            </a:r>
            <a:r>
              <a:rPr lang="en-US" sz="2200" dirty="0" smtClean="0"/>
              <a:t>. “TRAIN”)</a:t>
            </a:r>
          </a:p>
          <a:p>
            <a:pPr>
              <a:buFontTx/>
              <a:buChar char="-"/>
            </a:pPr>
            <a:r>
              <a:rPr lang="en-US" sz="2200" dirty="0" smtClean="0"/>
              <a:t> </a:t>
            </a:r>
            <a:r>
              <a:rPr lang="en-US" sz="2200" dirty="0" err="1" smtClean="0"/>
              <a:t>mali</a:t>
            </a:r>
            <a:r>
              <a:rPr lang="en-US" sz="2200" dirty="0" smtClean="0"/>
              <a:t> </a:t>
            </a:r>
            <a:r>
              <a:rPr lang="en-US" sz="2200" dirty="0" err="1" smtClean="0"/>
              <a:t>broj</a:t>
            </a:r>
            <a:r>
              <a:rPr lang="en-US" sz="2200" dirty="0" smtClean="0"/>
              <a:t> </a:t>
            </a:r>
            <a:r>
              <a:rPr lang="en-US" sz="2200" dirty="0" err="1" smtClean="0"/>
              <a:t>kadra</a:t>
            </a:r>
            <a:r>
              <a:rPr lang="en-US" sz="2200" dirty="0" smtClean="0"/>
              <a:t> </a:t>
            </a:r>
            <a:r>
              <a:rPr lang="en-US" sz="2200" dirty="0" err="1" smtClean="0"/>
              <a:t>poseduje</a:t>
            </a:r>
            <a:r>
              <a:rPr lang="en-US" sz="2200" dirty="0" smtClean="0"/>
              <a:t> </a:t>
            </a:r>
            <a:r>
              <a:rPr lang="en-US" sz="2200" dirty="0" err="1" smtClean="0"/>
              <a:t>ovu</a:t>
            </a:r>
            <a:r>
              <a:rPr lang="en-US" sz="2200" dirty="0" smtClean="0"/>
              <a:t> </a:t>
            </a:r>
            <a:r>
              <a:rPr lang="en-US" sz="2200" dirty="0" err="1" smtClean="0"/>
              <a:t>vrstu</a:t>
            </a:r>
            <a:r>
              <a:rPr lang="en-US" sz="2200" dirty="0" smtClean="0"/>
              <a:t> </a:t>
            </a:r>
            <a:r>
              <a:rPr lang="en-US" sz="2200" dirty="0" err="1" smtClean="0"/>
              <a:t>obuke</a:t>
            </a:r>
            <a:r>
              <a:rPr lang="en-US" sz="2200" dirty="0" smtClean="0"/>
              <a:t>:</a:t>
            </a:r>
          </a:p>
          <a:p>
            <a:pPr>
              <a:buFontTx/>
              <a:buChar char="-"/>
            </a:pPr>
            <a:endParaRPr lang="en-US" sz="2200" dirty="0" smtClean="0"/>
          </a:p>
          <a:p>
            <a:r>
              <a:rPr lang="en-US" sz="2200" dirty="0" err="1" smtClean="0"/>
              <a:t>Podaci</a:t>
            </a:r>
            <a:r>
              <a:rPr lang="en-US" sz="2200" dirty="0" smtClean="0"/>
              <a:t> </a:t>
            </a:r>
            <a:r>
              <a:rPr lang="en-US" sz="2200" dirty="0" err="1" smtClean="0"/>
              <a:t>iz</a:t>
            </a:r>
            <a:r>
              <a:rPr lang="en-US" sz="2200" dirty="0" smtClean="0"/>
              <a:t> </a:t>
            </a:r>
            <a:r>
              <a:rPr lang="en-US" sz="2200" dirty="0" err="1" smtClean="0"/>
              <a:t>ReFEEHS</a:t>
            </a:r>
            <a:r>
              <a:rPr lang="en-US" sz="2200" dirty="0" smtClean="0"/>
              <a:t> </a:t>
            </a:r>
            <a:r>
              <a:rPr lang="en-US" sz="2200" dirty="0" err="1" smtClean="0"/>
              <a:t>ankete</a:t>
            </a:r>
            <a:r>
              <a:rPr lang="en-US" sz="2200" dirty="0" smtClean="0"/>
              <a:t> :</a:t>
            </a:r>
          </a:p>
          <a:p>
            <a:r>
              <a:rPr lang="en-US" sz="2200" dirty="0" smtClean="0"/>
              <a:t>BG: 5; NS: </a:t>
            </a:r>
            <a:r>
              <a:rPr lang="en-US" sz="2200" dirty="0" err="1" smtClean="0"/>
              <a:t>nema</a:t>
            </a:r>
            <a:r>
              <a:rPr lang="en-US" sz="2200" dirty="0" smtClean="0"/>
              <a:t> </a:t>
            </a:r>
            <a:r>
              <a:rPr lang="en-US" sz="2200" dirty="0" err="1" smtClean="0"/>
              <a:t>podataka</a:t>
            </a:r>
            <a:r>
              <a:rPr lang="en-US" sz="2200" dirty="0" smtClean="0"/>
              <a:t>; NI: 30; KG: 105</a:t>
            </a:r>
          </a:p>
          <a:p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5410200"/>
            <a:ext cx="8107680" cy="838200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en-US" sz="2600" b="1" dirty="0" err="1" smtClean="0"/>
              <a:t>Unapređenje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nastavnih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kompetencija</a:t>
            </a:r>
            <a:endParaRPr lang="en-US" sz="2600" b="1" dirty="0" smtClean="0"/>
          </a:p>
          <a:p>
            <a:pPr lvl="0" algn="r">
              <a:spcBef>
                <a:spcPct val="0"/>
              </a:spcBef>
            </a:pPr>
            <a:r>
              <a:rPr lang="en-US" sz="2600" b="1" dirty="0" smtClean="0"/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76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381000"/>
            <a:ext cx="83058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Karakteristike</a:t>
            </a:r>
            <a:r>
              <a:rPr lang="en-US" sz="3200" dirty="0" smtClean="0"/>
              <a:t>: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2000" dirty="0" smtClean="0"/>
          </a:p>
          <a:p>
            <a:r>
              <a:rPr lang="en-US" sz="2200" dirty="0" smtClean="0"/>
              <a:t> </a:t>
            </a:r>
            <a:r>
              <a:rPr lang="en-US" sz="2800" dirty="0" err="1" smtClean="0"/>
              <a:t>Nema</a:t>
            </a:r>
            <a:r>
              <a:rPr lang="en-US" sz="2800" dirty="0" smtClean="0"/>
              <a:t> </a:t>
            </a:r>
            <a:r>
              <a:rPr lang="en-US" sz="2800" dirty="0" err="1" smtClean="0"/>
              <a:t>formalnog</a:t>
            </a:r>
            <a:r>
              <a:rPr lang="en-US" sz="2800" dirty="0" smtClean="0"/>
              <a:t> </a:t>
            </a:r>
            <a:r>
              <a:rPr lang="en-US" sz="2800" dirty="0" err="1" smtClean="0"/>
              <a:t>programa</a:t>
            </a:r>
            <a:r>
              <a:rPr lang="en-US" sz="2800" dirty="0" smtClean="0"/>
              <a:t> u </a:t>
            </a:r>
            <a:r>
              <a:rPr lang="en-US" sz="2800" dirty="0" err="1" smtClean="0"/>
              <a:t>kurikulumima</a:t>
            </a:r>
            <a:r>
              <a:rPr lang="en-US" sz="2800" dirty="0" smtClean="0"/>
              <a:t> </a:t>
            </a:r>
            <a:r>
              <a:rPr lang="en-US" sz="2800" dirty="0" err="1" smtClean="0"/>
              <a:t>obrazovanja</a:t>
            </a:r>
            <a:r>
              <a:rPr lang="en-US" sz="2800" dirty="0" smtClean="0"/>
              <a:t> </a:t>
            </a:r>
            <a:r>
              <a:rPr lang="en-US" sz="2800" dirty="0" err="1" smtClean="0"/>
              <a:t>stomatologa</a:t>
            </a:r>
            <a:r>
              <a:rPr lang="en-US" sz="2800" dirty="0" smtClean="0"/>
              <a:t> </a:t>
            </a:r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5410200"/>
            <a:ext cx="8107680" cy="838200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en-US" sz="3200" b="1" dirty="0" err="1" smtClean="0"/>
              <a:t>Međuprofesionalna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edukacija</a:t>
            </a:r>
            <a:endParaRPr lang="en-US" sz="32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7776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381000"/>
            <a:ext cx="8305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Tx/>
              <a:buChar char="-"/>
            </a:pPr>
            <a:r>
              <a:rPr lang="en-US" dirty="0" err="1" smtClean="0"/>
              <a:t>Revizija</a:t>
            </a:r>
            <a:r>
              <a:rPr lang="en-US" dirty="0" smtClean="0"/>
              <a:t> </a:t>
            </a:r>
            <a:r>
              <a:rPr lang="en-US" dirty="0" err="1" smtClean="0"/>
              <a:t>postojećih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en-US" dirty="0" smtClean="0"/>
              <a:t> u </a:t>
            </a:r>
            <a:r>
              <a:rPr lang="en-US" dirty="0" err="1" smtClean="0"/>
              <a:t>smislu</a:t>
            </a:r>
            <a:r>
              <a:rPr lang="en-US" dirty="0" smtClean="0"/>
              <a:t> </a:t>
            </a:r>
            <a:r>
              <a:rPr lang="en-US" dirty="0" err="1" smtClean="0"/>
              <a:t>potpunog</a:t>
            </a:r>
            <a:r>
              <a:rPr lang="en-US" dirty="0" smtClean="0"/>
              <a:t> </a:t>
            </a:r>
            <a:r>
              <a:rPr lang="en-US" dirty="0" err="1" smtClean="0"/>
              <a:t>usaglašavanja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EU </a:t>
            </a:r>
            <a:r>
              <a:rPr lang="en-US" dirty="0" err="1" smtClean="0"/>
              <a:t>direktivama</a:t>
            </a:r>
            <a:endParaRPr lang="en-US" dirty="0" smtClean="0"/>
          </a:p>
          <a:p>
            <a:pPr lvl="0"/>
            <a:endParaRPr lang="en-US" dirty="0" smtClean="0"/>
          </a:p>
          <a:p>
            <a:pPr lvl="0">
              <a:buFontTx/>
              <a:buChar char="-"/>
            </a:pPr>
            <a:r>
              <a:rPr lang="en-US" dirty="0" err="1" smtClean="0"/>
              <a:t>Usklađivanje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studija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Univerzitetima</a:t>
            </a:r>
            <a:r>
              <a:rPr lang="en-US" dirty="0" smtClean="0"/>
              <a:t> u </a:t>
            </a:r>
            <a:r>
              <a:rPr lang="en-US" dirty="0" err="1" smtClean="0"/>
              <a:t>Srbiji</a:t>
            </a:r>
            <a:endParaRPr lang="en-US" dirty="0" smtClean="0"/>
          </a:p>
          <a:p>
            <a:pPr lvl="0"/>
            <a:endParaRPr lang="en-US" dirty="0" smtClean="0"/>
          </a:p>
          <a:p>
            <a:pPr lvl="0">
              <a:buFontTx/>
              <a:buChar char="-"/>
            </a:pPr>
            <a:r>
              <a:rPr lang="en-US" dirty="0" err="1" smtClean="0"/>
              <a:t>Redefinisanje</a:t>
            </a:r>
            <a:r>
              <a:rPr lang="en-US" dirty="0" smtClean="0"/>
              <a:t> </a:t>
            </a:r>
            <a:r>
              <a:rPr lang="en-US" dirty="0" err="1" smtClean="0"/>
              <a:t>ciljeva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ishoda</a:t>
            </a:r>
            <a:r>
              <a:rPr lang="en-US" dirty="0" smtClean="0"/>
              <a:t> </a:t>
            </a:r>
            <a:r>
              <a:rPr lang="en-US" dirty="0" err="1" smtClean="0"/>
              <a:t>učenja</a:t>
            </a:r>
            <a:r>
              <a:rPr lang="en-US" dirty="0" smtClean="0"/>
              <a:t> </a:t>
            </a:r>
            <a:r>
              <a:rPr lang="en-US" dirty="0" err="1" smtClean="0"/>
              <a:t>predmeta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studijama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precizno</a:t>
            </a:r>
            <a:r>
              <a:rPr lang="en-US" dirty="0" smtClean="0"/>
              <a:t> </a:t>
            </a:r>
            <a:r>
              <a:rPr lang="en-US" dirty="0" err="1" smtClean="0"/>
              <a:t>definisanje</a:t>
            </a:r>
            <a:r>
              <a:rPr lang="en-US" dirty="0" smtClean="0"/>
              <a:t> </a:t>
            </a:r>
            <a:r>
              <a:rPr lang="en-US" dirty="0" err="1" smtClean="0"/>
              <a:t>znanja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veština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studenti</a:t>
            </a:r>
            <a:r>
              <a:rPr lang="en-US" dirty="0" smtClean="0"/>
              <a:t>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kraju</a:t>
            </a:r>
            <a:r>
              <a:rPr lang="en-US" dirty="0" smtClean="0"/>
              <a:t> </a:t>
            </a:r>
            <a:r>
              <a:rPr lang="en-US" dirty="0" err="1" smtClean="0"/>
              <a:t>studija</a:t>
            </a:r>
            <a:endParaRPr lang="en-US" dirty="0" smtClean="0"/>
          </a:p>
          <a:p>
            <a:pPr lvl="0"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GB" dirty="0" err="1" smtClean="0"/>
              <a:t>Obezbeđivanje</a:t>
            </a:r>
            <a:r>
              <a:rPr lang="en-GB" dirty="0" smtClean="0"/>
              <a:t> </a:t>
            </a:r>
            <a:r>
              <a:rPr lang="en-GB" dirty="0" err="1" smtClean="0"/>
              <a:t>uporedljivih</a:t>
            </a:r>
            <a:r>
              <a:rPr lang="en-GB" dirty="0" smtClean="0"/>
              <a:t> </a:t>
            </a:r>
            <a:r>
              <a:rPr lang="en-GB" dirty="0" err="1" smtClean="0"/>
              <a:t>uslova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iskustava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sticanje</a:t>
            </a:r>
            <a:r>
              <a:rPr lang="en-GB" dirty="0" smtClean="0"/>
              <a:t> </a:t>
            </a:r>
            <a:r>
              <a:rPr lang="en-GB" dirty="0" err="1" smtClean="0"/>
              <a:t>znanja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veština</a:t>
            </a:r>
            <a:endParaRPr lang="en-US" dirty="0" smtClean="0"/>
          </a:p>
          <a:p>
            <a:pPr lvl="0"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5410200"/>
            <a:ext cx="8107680" cy="838200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/>
          <a:p>
            <a:r>
              <a:rPr lang="en-US" sz="2800" b="1" dirty="0" err="1" smtClean="0"/>
              <a:t>Izazovi</a:t>
            </a:r>
            <a:r>
              <a:rPr lang="en-US" sz="2800" b="1" dirty="0" smtClean="0"/>
              <a:t> u </a:t>
            </a:r>
            <a:r>
              <a:rPr lang="en-US" sz="2800" b="1" dirty="0" err="1" smtClean="0"/>
              <a:t>unapređenju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nastave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stomatologije</a:t>
            </a:r>
            <a:r>
              <a:rPr lang="en-US" sz="2800" b="1" dirty="0" smtClean="0"/>
              <a:t> u </a:t>
            </a:r>
            <a:r>
              <a:rPr lang="en-US" sz="2800" b="1" dirty="0" err="1" smtClean="0"/>
              <a:t>Srbiji</a:t>
            </a:r>
            <a:endParaRPr lang="en-US" sz="2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7776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381000"/>
            <a:ext cx="830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Tx/>
              <a:buChar char="-"/>
            </a:pPr>
            <a:r>
              <a:rPr lang="en-GB" dirty="0" err="1" smtClean="0"/>
              <a:t>Motivacija</a:t>
            </a:r>
            <a:r>
              <a:rPr lang="en-GB" dirty="0" smtClean="0"/>
              <a:t> </a:t>
            </a:r>
            <a:r>
              <a:rPr lang="en-GB" dirty="0" err="1" smtClean="0"/>
              <a:t>studenata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aktivno</a:t>
            </a:r>
            <a:r>
              <a:rPr lang="en-GB" dirty="0" smtClean="0"/>
              <a:t> </a:t>
            </a:r>
            <a:r>
              <a:rPr lang="en-GB" dirty="0" err="1" smtClean="0"/>
              <a:t>učestvuju</a:t>
            </a:r>
            <a:r>
              <a:rPr lang="en-GB" dirty="0" smtClean="0"/>
              <a:t> u </a:t>
            </a:r>
            <a:r>
              <a:rPr lang="en-GB" dirty="0" err="1" smtClean="0"/>
              <a:t>evaluaciji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razvoju</a:t>
            </a:r>
            <a:r>
              <a:rPr lang="en-GB" dirty="0" smtClean="0"/>
              <a:t> </a:t>
            </a:r>
            <a:r>
              <a:rPr lang="en-GB" dirty="0" err="1" smtClean="0"/>
              <a:t>planova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programa</a:t>
            </a:r>
            <a:r>
              <a:rPr lang="en-GB" dirty="0" smtClean="0"/>
              <a:t> </a:t>
            </a:r>
            <a:r>
              <a:rPr lang="en-GB" dirty="0" err="1" smtClean="0"/>
              <a:t>studija</a:t>
            </a:r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-</a:t>
            </a:r>
            <a:r>
              <a:rPr lang="en-GB" dirty="0" err="1" smtClean="0"/>
              <a:t>Motivacija</a:t>
            </a:r>
            <a:r>
              <a:rPr lang="en-GB" dirty="0" smtClean="0"/>
              <a:t> </a:t>
            </a:r>
            <a:r>
              <a:rPr lang="en-GB" dirty="0" err="1" smtClean="0"/>
              <a:t>nastavnog</a:t>
            </a:r>
            <a:r>
              <a:rPr lang="en-GB" dirty="0" smtClean="0"/>
              <a:t> </a:t>
            </a:r>
            <a:r>
              <a:rPr lang="en-GB" dirty="0" err="1" smtClean="0"/>
              <a:t>kadra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aktivno</a:t>
            </a:r>
            <a:r>
              <a:rPr lang="en-GB" dirty="0" smtClean="0"/>
              <a:t> </a:t>
            </a:r>
            <a:r>
              <a:rPr lang="en-GB" dirty="0" err="1" smtClean="0"/>
              <a:t>koristi</a:t>
            </a:r>
            <a:r>
              <a:rPr lang="en-GB" dirty="0" smtClean="0"/>
              <a:t> </a:t>
            </a:r>
            <a:r>
              <a:rPr lang="en-GB" dirty="0" err="1" smtClean="0"/>
              <a:t>povratne</a:t>
            </a:r>
            <a:r>
              <a:rPr lang="en-GB" dirty="0" smtClean="0"/>
              <a:t> </a:t>
            </a:r>
            <a:r>
              <a:rPr lang="en-GB" dirty="0" err="1" smtClean="0"/>
              <a:t>informacije</a:t>
            </a:r>
            <a:r>
              <a:rPr lang="en-GB" dirty="0" smtClean="0"/>
              <a:t> </a:t>
            </a:r>
            <a:r>
              <a:rPr lang="en-GB" dirty="0" err="1" smtClean="0"/>
              <a:t>od</a:t>
            </a:r>
            <a:r>
              <a:rPr lang="en-GB" dirty="0" smtClean="0"/>
              <a:t> </a:t>
            </a:r>
            <a:r>
              <a:rPr lang="en-GB" dirty="0" err="1" smtClean="0"/>
              <a:t>studenata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unapređenje</a:t>
            </a:r>
            <a:r>
              <a:rPr lang="en-GB" dirty="0" smtClean="0"/>
              <a:t> </a:t>
            </a:r>
            <a:r>
              <a:rPr lang="en-GB" dirty="0" err="1" smtClean="0"/>
              <a:t>nastavnog</a:t>
            </a:r>
            <a:r>
              <a:rPr lang="en-GB" dirty="0" smtClean="0"/>
              <a:t> </a:t>
            </a:r>
            <a:r>
              <a:rPr lang="en-GB" dirty="0" err="1" smtClean="0"/>
              <a:t>procesa</a:t>
            </a:r>
            <a:endParaRPr lang="en-GB" dirty="0" smtClean="0"/>
          </a:p>
          <a:p>
            <a:pPr lvl="0"/>
            <a:endParaRPr lang="en-US" dirty="0" smtClean="0"/>
          </a:p>
          <a:p>
            <a:pPr lvl="0"/>
            <a:r>
              <a:rPr lang="en-GB" dirty="0" smtClean="0"/>
              <a:t>-</a:t>
            </a:r>
            <a:r>
              <a:rPr lang="en-GB" dirty="0" err="1" smtClean="0"/>
              <a:t>Razvoj</a:t>
            </a:r>
            <a:r>
              <a:rPr lang="en-GB" dirty="0" smtClean="0"/>
              <a:t> </a:t>
            </a:r>
            <a:r>
              <a:rPr lang="en-GB" dirty="0" err="1" smtClean="0"/>
              <a:t>relevantnih</a:t>
            </a:r>
            <a:r>
              <a:rPr lang="en-GB" dirty="0" smtClean="0"/>
              <a:t> </a:t>
            </a:r>
            <a:r>
              <a:rPr lang="en-GB" dirty="0" err="1" smtClean="0"/>
              <a:t>metoda</a:t>
            </a:r>
            <a:r>
              <a:rPr lang="en-GB" dirty="0" smtClean="0"/>
              <a:t> </a:t>
            </a:r>
            <a:r>
              <a:rPr lang="en-GB" dirty="0" err="1" smtClean="0"/>
              <a:t>ocene</a:t>
            </a:r>
            <a:r>
              <a:rPr lang="en-GB" dirty="0" smtClean="0"/>
              <a:t> </a:t>
            </a:r>
            <a:r>
              <a:rPr lang="en-GB" dirty="0" err="1" smtClean="0"/>
              <a:t>znanja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veština</a:t>
            </a:r>
            <a:r>
              <a:rPr lang="en-GB" dirty="0" smtClean="0"/>
              <a:t> </a:t>
            </a:r>
            <a:r>
              <a:rPr lang="en-GB" dirty="0" err="1" smtClean="0"/>
              <a:t>koje</a:t>
            </a:r>
            <a:r>
              <a:rPr lang="en-GB" dirty="0" smtClean="0"/>
              <a:t> je student </a:t>
            </a:r>
            <a:r>
              <a:rPr lang="en-GB" dirty="0" err="1" smtClean="0"/>
              <a:t>stekao</a:t>
            </a:r>
            <a:endParaRPr lang="en-GB" dirty="0" smtClean="0"/>
          </a:p>
          <a:p>
            <a:pPr lvl="0"/>
            <a:r>
              <a:rPr lang="en-GB" dirty="0" smtClean="0"/>
              <a:t> </a:t>
            </a:r>
            <a:endParaRPr lang="en-US" dirty="0" smtClean="0"/>
          </a:p>
          <a:p>
            <a:pPr lvl="0"/>
            <a:r>
              <a:rPr lang="en-GB" dirty="0" smtClean="0"/>
              <a:t>-</a:t>
            </a:r>
            <a:r>
              <a:rPr lang="en-GB" dirty="0" err="1" smtClean="0"/>
              <a:t>Uvođenje</a:t>
            </a:r>
            <a:r>
              <a:rPr lang="en-GB" dirty="0" smtClean="0"/>
              <a:t> </a:t>
            </a:r>
            <a:r>
              <a:rPr lang="en-GB" dirty="0" err="1" smtClean="0"/>
              <a:t>formalnih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obaveznih</a:t>
            </a:r>
            <a:r>
              <a:rPr lang="en-GB" dirty="0" smtClean="0"/>
              <a:t> </a:t>
            </a:r>
            <a:r>
              <a:rPr lang="en-GB" dirty="0" err="1" smtClean="0"/>
              <a:t>programa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razvoj</a:t>
            </a:r>
            <a:r>
              <a:rPr lang="en-GB" dirty="0" smtClean="0"/>
              <a:t> </a:t>
            </a:r>
            <a:r>
              <a:rPr lang="en-GB" dirty="0" err="1" smtClean="0"/>
              <a:t>nastavničkih</a:t>
            </a:r>
            <a:r>
              <a:rPr lang="en-GB" dirty="0" smtClean="0"/>
              <a:t> </a:t>
            </a:r>
            <a:r>
              <a:rPr lang="en-GB" dirty="0" err="1" smtClean="0"/>
              <a:t>kompetencija</a:t>
            </a:r>
            <a:endParaRPr lang="en-US" dirty="0" smtClean="0"/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5410200"/>
            <a:ext cx="8107680" cy="838200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/>
          <a:p>
            <a:r>
              <a:rPr lang="en-US" sz="2800" b="1" dirty="0" err="1" smtClean="0"/>
              <a:t>Izazovi</a:t>
            </a:r>
            <a:r>
              <a:rPr lang="en-US" sz="2800" b="1" dirty="0" smtClean="0"/>
              <a:t> u </a:t>
            </a:r>
            <a:r>
              <a:rPr lang="en-US" sz="2800" b="1" dirty="0" err="1" smtClean="0"/>
              <a:t>unapređenju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nastave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stomatologije</a:t>
            </a:r>
            <a:r>
              <a:rPr lang="en-US" sz="2800" b="1" dirty="0" smtClean="0"/>
              <a:t> u </a:t>
            </a:r>
            <a:r>
              <a:rPr lang="en-US" sz="2800" b="1" dirty="0" err="1" smtClean="0"/>
              <a:t>Srbiji</a:t>
            </a:r>
            <a:endParaRPr lang="en-US" sz="2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7776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381000"/>
            <a:ext cx="830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/>
              <a:t>- </a:t>
            </a:r>
            <a:r>
              <a:rPr lang="en-GB" dirty="0" err="1" smtClean="0"/>
              <a:t>Motivacija</a:t>
            </a:r>
            <a:r>
              <a:rPr lang="en-GB" dirty="0" smtClean="0"/>
              <a:t> </a:t>
            </a:r>
            <a:r>
              <a:rPr lang="en-GB" dirty="0" err="1" smtClean="0"/>
              <a:t>nastavnog</a:t>
            </a:r>
            <a:r>
              <a:rPr lang="en-GB" dirty="0" smtClean="0"/>
              <a:t> </a:t>
            </a:r>
            <a:r>
              <a:rPr lang="en-GB" dirty="0" err="1" smtClean="0"/>
              <a:t>osoblja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radi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unapređenju</a:t>
            </a:r>
            <a:r>
              <a:rPr lang="en-GB" dirty="0" smtClean="0"/>
              <a:t> </a:t>
            </a:r>
            <a:r>
              <a:rPr lang="en-GB" dirty="0" err="1" smtClean="0"/>
              <a:t>sopstvenih</a:t>
            </a:r>
            <a:r>
              <a:rPr lang="en-GB" dirty="0" smtClean="0"/>
              <a:t> </a:t>
            </a:r>
            <a:r>
              <a:rPr lang="en-GB" dirty="0" err="1" smtClean="0"/>
              <a:t>nastavničkih</a:t>
            </a:r>
            <a:r>
              <a:rPr lang="en-GB" dirty="0" smtClean="0"/>
              <a:t> </a:t>
            </a:r>
            <a:r>
              <a:rPr lang="en-GB" dirty="0" err="1" smtClean="0"/>
              <a:t>kompetencija</a:t>
            </a:r>
            <a:endParaRPr lang="en-US" dirty="0" smtClean="0"/>
          </a:p>
          <a:p>
            <a:pPr lvl="0"/>
            <a:r>
              <a:rPr lang="en-GB" dirty="0" smtClean="0"/>
              <a:t>- </a:t>
            </a:r>
            <a:r>
              <a:rPr lang="en-GB" dirty="0" err="1" smtClean="0"/>
              <a:t>Razvoj</a:t>
            </a:r>
            <a:r>
              <a:rPr lang="en-GB" dirty="0" smtClean="0"/>
              <a:t> </a:t>
            </a:r>
            <a:r>
              <a:rPr lang="en-GB" dirty="0" err="1" smtClean="0"/>
              <a:t>međuprofesionalnih</a:t>
            </a:r>
            <a:r>
              <a:rPr lang="en-GB" dirty="0" smtClean="0"/>
              <a:t> </a:t>
            </a:r>
            <a:r>
              <a:rPr lang="en-GB" dirty="0" err="1" smtClean="0"/>
              <a:t>predmeta</a:t>
            </a:r>
            <a:r>
              <a:rPr lang="en-GB" dirty="0" smtClean="0"/>
              <a:t>, </a:t>
            </a:r>
            <a:r>
              <a:rPr lang="en-GB" dirty="0" err="1" smtClean="0"/>
              <a:t>pogotovu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dodiplomskom</a:t>
            </a:r>
            <a:r>
              <a:rPr lang="en-GB" dirty="0" smtClean="0"/>
              <a:t> </a:t>
            </a:r>
            <a:r>
              <a:rPr lang="en-GB" dirty="0" err="1" smtClean="0"/>
              <a:t>nivou</a:t>
            </a:r>
            <a:r>
              <a:rPr lang="en-GB" dirty="0" smtClean="0"/>
              <a:t>, </a:t>
            </a:r>
            <a:r>
              <a:rPr lang="en-GB" dirty="0" err="1" smtClean="0"/>
              <a:t>radi</a:t>
            </a:r>
            <a:r>
              <a:rPr lang="en-GB" dirty="0" smtClean="0"/>
              <a:t> </a:t>
            </a:r>
            <a:r>
              <a:rPr lang="en-GB" dirty="0" err="1" smtClean="0"/>
              <a:t>ranog</a:t>
            </a:r>
            <a:r>
              <a:rPr lang="en-GB" dirty="0" smtClean="0"/>
              <a:t> </a:t>
            </a:r>
            <a:r>
              <a:rPr lang="en-GB" dirty="0" err="1" smtClean="0"/>
              <a:t>razvoja</a:t>
            </a:r>
            <a:r>
              <a:rPr lang="en-GB" dirty="0" smtClean="0"/>
              <a:t> </a:t>
            </a:r>
            <a:r>
              <a:rPr lang="en-GB" dirty="0" err="1" smtClean="0"/>
              <a:t>svesti</a:t>
            </a:r>
            <a:r>
              <a:rPr lang="en-GB" dirty="0" smtClean="0"/>
              <a:t> o </a:t>
            </a:r>
            <a:r>
              <a:rPr lang="en-GB" dirty="0" err="1" smtClean="0"/>
              <a:t>potrebi</a:t>
            </a:r>
            <a:r>
              <a:rPr lang="en-GB" dirty="0" smtClean="0"/>
              <a:t> </a:t>
            </a:r>
            <a:r>
              <a:rPr lang="en-GB" dirty="0" err="1" smtClean="0"/>
              <a:t>saradnje</a:t>
            </a:r>
            <a:r>
              <a:rPr lang="en-GB" dirty="0" smtClean="0"/>
              <a:t> </a:t>
            </a:r>
            <a:r>
              <a:rPr lang="en-GB" dirty="0" err="1" smtClean="0"/>
              <a:t>među</a:t>
            </a:r>
            <a:r>
              <a:rPr lang="en-GB" dirty="0" smtClean="0"/>
              <a:t> </a:t>
            </a:r>
            <a:r>
              <a:rPr lang="en-GB" dirty="0" err="1" smtClean="0"/>
              <a:t>zdravstvenim</a:t>
            </a:r>
            <a:r>
              <a:rPr lang="en-GB" dirty="0" smtClean="0"/>
              <a:t> </a:t>
            </a:r>
            <a:r>
              <a:rPr lang="en-GB" dirty="0" err="1" smtClean="0"/>
              <a:t>stručnjacima</a:t>
            </a:r>
            <a:endParaRPr lang="en-US" dirty="0" smtClean="0"/>
          </a:p>
          <a:p>
            <a:pPr lvl="0"/>
            <a:r>
              <a:rPr lang="en-GB" dirty="0" smtClean="0"/>
              <a:t>- </a:t>
            </a:r>
            <a:r>
              <a:rPr lang="en-GB" dirty="0" err="1" smtClean="0"/>
              <a:t>Potpuno</a:t>
            </a:r>
            <a:r>
              <a:rPr lang="en-GB" dirty="0" smtClean="0"/>
              <a:t> </a:t>
            </a:r>
            <a:r>
              <a:rPr lang="en-GB" dirty="0" err="1" smtClean="0"/>
              <a:t>uvođenje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osposobljavanje</a:t>
            </a:r>
            <a:r>
              <a:rPr lang="en-GB" dirty="0" smtClean="0"/>
              <a:t> </a:t>
            </a:r>
            <a:r>
              <a:rPr lang="en-GB" dirty="0" err="1" smtClean="0"/>
              <a:t>elektronskih</a:t>
            </a:r>
            <a:r>
              <a:rPr lang="en-GB" dirty="0" smtClean="0"/>
              <a:t> </a:t>
            </a:r>
            <a:r>
              <a:rPr lang="en-GB" dirty="0" err="1" smtClean="0"/>
              <a:t>servisa</a:t>
            </a:r>
            <a:r>
              <a:rPr lang="en-GB" dirty="0" smtClean="0"/>
              <a:t> u </a:t>
            </a:r>
            <a:r>
              <a:rPr lang="en-GB" dirty="0" err="1" smtClean="0"/>
              <a:t>nastavne</a:t>
            </a:r>
            <a:r>
              <a:rPr lang="en-GB" dirty="0" smtClean="0"/>
              <a:t> </a:t>
            </a:r>
            <a:r>
              <a:rPr lang="en-GB" dirty="0" err="1" smtClean="0"/>
              <a:t>aktivnosti</a:t>
            </a:r>
            <a:r>
              <a:rPr lang="en-GB" dirty="0" smtClean="0"/>
              <a:t> (</a:t>
            </a:r>
            <a:r>
              <a:rPr lang="en-GB" dirty="0" err="1" smtClean="0"/>
              <a:t>onlajn</a:t>
            </a:r>
            <a:r>
              <a:rPr lang="en-GB" dirty="0" smtClean="0"/>
              <a:t> </a:t>
            </a:r>
            <a:r>
              <a:rPr lang="en-GB" dirty="0" err="1" smtClean="0"/>
              <a:t>nastavne</a:t>
            </a:r>
            <a:r>
              <a:rPr lang="en-GB" dirty="0" smtClean="0"/>
              <a:t> </a:t>
            </a:r>
            <a:r>
              <a:rPr lang="en-GB" dirty="0" err="1" smtClean="0"/>
              <a:t>aktivnosti</a:t>
            </a:r>
            <a:r>
              <a:rPr lang="en-GB" dirty="0" smtClean="0"/>
              <a:t>, </a:t>
            </a:r>
            <a:r>
              <a:rPr lang="en-GB" dirty="0" err="1" smtClean="0"/>
              <a:t>elektronske</a:t>
            </a:r>
            <a:r>
              <a:rPr lang="en-GB" dirty="0" smtClean="0"/>
              <a:t> </a:t>
            </a:r>
            <a:r>
              <a:rPr lang="en-GB" dirty="0" err="1" smtClean="0"/>
              <a:t>evidencije</a:t>
            </a:r>
            <a:r>
              <a:rPr lang="en-GB" dirty="0" smtClean="0"/>
              <a:t> </a:t>
            </a:r>
            <a:r>
              <a:rPr lang="en-GB" dirty="0" err="1" smtClean="0"/>
              <a:t>nastavnog</a:t>
            </a:r>
            <a:r>
              <a:rPr lang="en-GB" dirty="0" smtClean="0"/>
              <a:t> </a:t>
            </a:r>
            <a:r>
              <a:rPr lang="en-GB" dirty="0" err="1" smtClean="0"/>
              <a:t>procesa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sprovedenih</a:t>
            </a:r>
            <a:r>
              <a:rPr lang="en-GB" dirty="0" smtClean="0"/>
              <a:t> </a:t>
            </a:r>
            <a:r>
              <a:rPr lang="en-GB" dirty="0" err="1" smtClean="0"/>
              <a:t>aktivnosti</a:t>
            </a:r>
            <a:r>
              <a:rPr lang="en-GB" dirty="0" smtClean="0"/>
              <a:t>...)</a:t>
            </a:r>
            <a:endParaRPr lang="en-US" dirty="0" smtClean="0"/>
          </a:p>
          <a:p>
            <a:pPr lvl="0"/>
            <a:r>
              <a:rPr lang="en-GB" dirty="0" smtClean="0"/>
              <a:t>- </a:t>
            </a:r>
            <a:r>
              <a:rPr lang="en-GB" dirty="0" err="1" smtClean="0"/>
              <a:t>Uspostavljanje</a:t>
            </a:r>
            <a:r>
              <a:rPr lang="en-GB" dirty="0" smtClean="0"/>
              <a:t> </a:t>
            </a:r>
            <a:r>
              <a:rPr lang="en-GB" dirty="0" err="1" smtClean="0"/>
              <a:t>finansijski</a:t>
            </a:r>
            <a:r>
              <a:rPr lang="en-GB" dirty="0" smtClean="0"/>
              <a:t> </a:t>
            </a:r>
            <a:r>
              <a:rPr lang="en-GB" dirty="0" err="1" smtClean="0"/>
              <a:t>stabilnog</a:t>
            </a:r>
            <a:r>
              <a:rPr lang="en-GB" dirty="0" smtClean="0"/>
              <a:t> </a:t>
            </a:r>
            <a:r>
              <a:rPr lang="en-GB" dirty="0" err="1" smtClean="0"/>
              <a:t>sistema</a:t>
            </a:r>
            <a:r>
              <a:rPr lang="en-GB" dirty="0" smtClean="0"/>
              <a:t> </a:t>
            </a:r>
            <a:r>
              <a:rPr lang="en-GB" dirty="0" err="1" smtClean="0"/>
              <a:t>koji</a:t>
            </a:r>
            <a:r>
              <a:rPr lang="en-GB" dirty="0" smtClean="0"/>
              <a:t> </a:t>
            </a:r>
            <a:r>
              <a:rPr lang="en-GB" dirty="0" err="1" smtClean="0"/>
              <a:t>može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obezbedi</a:t>
            </a:r>
            <a:r>
              <a:rPr lang="en-GB" dirty="0" smtClean="0"/>
              <a:t> </a:t>
            </a:r>
            <a:r>
              <a:rPr lang="en-GB" dirty="0" err="1" smtClean="0"/>
              <a:t>održivost</a:t>
            </a:r>
            <a:r>
              <a:rPr lang="en-GB" dirty="0" smtClean="0"/>
              <a:t> </a:t>
            </a:r>
            <a:r>
              <a:rPr lang="en-GB" dirty="0" err="1" smtClean="0"/>
              <a:t>postignutih</a:t>
            </a:r>
            <a:r>
              <a:rPr lang="en-GB" dirty="0" smtClean="0"/>
              <a:t> </a:t>
            </a:r>
            <a:r>
              <a:rPr lang="en-GB" dirty="0" err="1" smtClean="0"/>
              <a:t>unapređenja</a:t>
            </a:r>
            <a:r>
              <a:rPr lang="en-GB" dirty="0" smtClean="0"/>
              <a:t> u </a:t>
            </a:r>
            <a:r>
              <a:rPr lang="en-GB" dirty="0" err="1" smtClean="0"/>
              <a:t>nastavi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kontinuiranu</a:t>
            </a:r>
            <a:r>
              <a:rPr lang="en-GB" dirty="0" smtClean="0"/>
              <a:t> </a:t>
            </a:r>
            <a:r>
              <a:rPr lang="en-GB" dirty="0" err="1" smtClean="0"/>
              <a:t>aktivnost</a:t>
            </a:r>
            <a:r>
              <a:rPr lang="en-GB" dirty="0" smtClean="0"/>
              <a:t> u </a:t>
            </a:r>
            <a:r>
              <a:rPr lang="en-GB" dirty="0" err="1" smtClean="0"/>
              <a:t>cilju</a:t>
            </a:r>
            <a:r>
              <a:rPr lang="en-GB" dirty="0" smtClean="0"/>
              <a:t> </a:t>
            </a:r>
            <a:r>
              <a:rPr lang="en-GB" dirty="0" err="1" smtClean="0"/>
              <a:t>daljeg</a:t>
            </a:r>
            <a:r>
              <a:rPr lang="en-GB" dirty="0" smtClean="0"/>
              <a:t> </a:t>
            </a:r>
            <a:r>
              <a:rPr lang="en-GB" dirty="0" err="1" smtClean="0"/>
              <a:t>usavršavanja</a:t>
            </a:r>
            <a:r>
              <a:rPr lang="en-GB" dirty="0" smtClean="0"/>
              <a:t> </a:t>
            </a:r>
            <a:r>
              <a:rPr lang="en-GB" dirty="0" err="1" smtClean="0"/>
              <a:t>procesa</a:t>
            </a:r>
            <a:r>
              <a:rPr lang="en-GB" dirty="0" smtClean="0"/>
              <a:t> </a:t>
            </a:r>
            <a:r>
              <a:rPr lang="en-GB" dirty="0" err="1" smtClean="0"/>
              <a:t>nastave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studijama</a:t>
            </a:r>
            <a:r>
              <a:rPr lang="en-GB" dirty="0" smtClean="0"/>
              <a:t> </a:t>
            </a:r>
            <a:r>
              <a:rPr lang="en-GB" dirty="0" err="1" smtClean="0"/>
              <a:t>stomatologije</a:t>
            </a:r>
            <a:endParaRPr lang="en-US" dirty="0" smtClean="0"/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5410200"/>
            <a:ext cx="8107680" cy="838200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/>
          <a:p>
            <a:r>
              <a:rPr lang="en-US" sz="2800" b="1" dirty="0" err="1" smtClean="0"/>
              <a:t>Izazovi</a:t>
            </a:r>
            <a:r>
              <a:rPr lang="en-US" sz="2800" b="1" dirty="0" smtClean="0"/>
              <a:t> u </a:t>
            </a:r>
            <a:r>
              <a:rPr lang="en-US" sz="2800" b="1" dirty="0" err="1" smtClean="0"/>
              <a:t>unapređenju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nastave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stomatologije</a:t>
            </a:r>
            <a:r>
              <a:rPr lang="en-US" sz="2800" b="1" dirty="0" smtClean="0"/>
              <a:t> u </a:t>
            </a:r>
            <a:r>
              <a:rPr lang="en-US" sz="2800" b="1" dirty="0" err="1" smtClean="0"/>
              <a:t>Srbiji</a:t>
            </a:r>
            <a:endParaRPr lang="en-US" sz="2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7776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711875"/>
            <a:ext cx="830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Snage</a:t>
            </a:r>
            <a:r>
              <a:rPr lang="en-GB" b="1" dirty="0" smtClean="0"/>
              <a:t> (</a:t>
            </a:r>
            <a:r>
              <a:rPr lang="en-GB" b="1" dirty="0" err="1" smtClean="0"/>
              <a:t>Prednosti</a:t>
            </a:r>
            <a:r>
              <a:rPr lang="en-GB" b="1" dirty="0" smtClean="0"/>
              <a:t>)</a:t>
            </a:r>
          </a:p>
          <a:p>
            <a:endParaRPr lang="en-US" b="1" dirty="0" smtClean="0"/>
          </a:p>
          <a:p>
            <a:pPr lvl="0">
              <a:buFontTx/>
              <a:buChar char="-"/>
            </a:pPr>
            <a:r>
              <a:rPr lang="en-GB" dirty="0" err="1" smtClean="0"/>
              <a:t>Veliki</a:t>
            </a:r>
            <a:r>
              <a:rPr lang="en-GB" dirty="0" smtClean="0"/>
              <a:t> </a:t>
            </a:r>
            <a:r>
              <a:rPr lang="en-GB" dirty="0" err="1" smtClean="0"/>
              <a:t>udeo</a:t>
            </a:r>
            <a:r>
              <a:rPr lang="en-GB" dirty="0" smtClean="0"/>
              <a:t> </a:t>
            </a:r>
            <a:r>
              <a:rPr lang="en-GB" dirty="0" err="1" smtClean="0"/>
              <a:t>praktične</a:t>
            </a:r>
            <a:r>
              <a:rPr lang="en-GB" dirty="0" smtClean="0"/>
              <a:t> </a:t>
            </a:r>
            <a:r>
              <a:rPr lang="en-GB" dirty="0" err="1" smtClean="0"/>
              <a:t>nastave</a:t>
            </a:r>
            <a:r>
              <a:rPr lang="en-GB" dirty="0" smtClean="0"/>
              <a:t> u </a:t>
            </a:r>
            <a:r>
              <a:rPr lang="en-GB" dirty="0" err="1" smtClean="0"/>
              <a:t>realnom</a:t>
            </a:r>
            <a:r>
              <a:rPr lang="en-GB" dirty="0" smtClean="0"/>
              <a:t> </a:t>
            </a:r>
            <a:r>
              <a:rPr lang="en-GB" dirty="0" err="1" smtClean="0"/>
              <a:t>kliničkom</a:t>
            </a:r>
            <a:r>
              <a:rPr lang="en-GB" dirty="0" smtClean="0"/>
              <a:t> </a:t>
            </a:r>
            <a:r>
              <a:rPr lang="en-GB" dirty="0" err="1" smtClean="0"/>
              <a:t>okruženju</a:t>
            </a:r>
            <a:r>
              <a:rPr lang="en-GB" dirty="0" smtClean="0"/>
              <a:t> u </a:t>
            </a:r>
            <a:r>
              <a:rPr lang="en-GB" dirty="0" err="1" smtClean="0"/>
              <a:t>okviru</a:t>
            </a:r>
            <a:r>
              <a:rPr lang="en-GB" dirty="0" smtClean="0"/>
              <a:t>      </a:t>
            </a:r>
            <a:r>
              <a:rPr lang="en-GB" dirty="0" err="1" smtClean="0"/>
              <a:t>postojećih</a:t>
            </a:r>
            <a:r>
              <a:rPr lang="en-GB" dirty="0" smtClean="0"/>
              <a:t> </a:t>
            </a:r>
            <a:r>
              <a:rPr lang="en-GB" dirty="0" err="1" smtClean="0"/>
              <a:t>programa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studijama</a:t>
            </a:r>
            <a:r>
              <a:rPr lang="en-GB" dirty="0" smtClean="0"/>
              <a:t> </a:t>
            </a:r>
            <a:r>
              <a:rPr lang="en-GB" dirty="0" err="1" smtClean="0"/>
              <a:t>stomatologije</a:t>
            </a:r>
            <a:r>
              <a:rPr lang="en-GB" dirty="0" smtClean="0"/>
              <a:t> (++)</a:t>
            </a:r>
            <a:endParaRPr lang="en-US" dirty="0" smtClean="0"/>
          </a:p>
          <a:p>
            <a:pPr lvl="0">
              <a:buFontTx/>
              <a:buChar char="-"/>
            </a:pPr>
            <a:r>
              <a:rPr lang="en-GB" dirty="0" err="1" smtClean="0"/>
              <a:t>Iskusno</a:t>
            </a:r>
            <a:r>
              <a:rPr lang="en-GB" dirty="0" smtClean="0"/>
              <a:t> </a:t>
            </a:r>
            <a:r>
              <a:rPr lang="en-GB" dirty="0" err="1" smtClean="0"/>
              <a:t>nastavno</a:t>
            </a:r>
            <a:r>
              <a:rPr lang="en-GB" dirty="0" smtClean="0"/>
              <a:t> </a:t>
            </a:r>
            <a:r>
              <a:rPr lang="en-GB" dirty="0" err="1" smtClean="0"/>
              <a:t>osoblje</a:t>
            </a:r>
            <a:r>
              <a:rPr lang="en-GB" dirty="0" smtClean="0"/>
              <a:t> u </a:t>
            </a:r>
            <a:r>
              <a:rPr lang="en-GB" dirty="0" err="1" smtClean="0"/>
              <a:t>izvođenju</a:t>
            </a:r>
            <a:r>
              <a:rPr lang="en-GB" dirty="0" smtClean="0"/>
              <a:t> </a:t>
            </a:r>
            <a:r>
              <a:rPr lang="en-GB" dirty="0" err="1" smtClean="0"/>
              <a:t>praktičnih</a:t>
            </a:r>
            <a:r>
              <a:rPr lang="en-GB" dirty="0" smtClean="0"/>
              <a:t> </a:t>
            </a:r>
            <a:r>
              <a:rPr lang="en-GB" dirty="0" err="1" smtClean="0"/>
              <a:t>oblika</a:t>
            </a:r>
            <a:r>
              <a:rPr lang="en-GB" dirty="0" smtClean="0"/>
              <a:t> </a:t>
            </a:r>
            <a:r>
              <a:rPr lang="en-GB" dirty="0" err="1" smtClean="0"/>
              <a:t>nastave</a:t>
            </a:r>
            <a:r>
              <a:rPr lang="en-GB" dirty="0" smtClean="0"/>
              <a:t> (++)</a:t>
            </a:r>
            <a:endParaRPr lang="en-US" dirty="0" smtClean="0"/>
          </a:p>
          <a:p>
            <a:pPr lvl="0"/>
            <a:r>
              <a:rPr lang="en-GB" dirty="0" smtClean="0"/>
              <a:t>-</a:t>
            </a:r>
            <a:r>
              <a:rPr lang="en-GB" dirty="0" err="1" smtClean="0"/>
              <a:t>Nastavno</a:t>
            </a:r>
            <a:r>
              <a:rPr lang="en-GB" dirty="0" smtClean="0"/>
              <a:t> </a:t>
            </a:r>
            <a:r>
              <a:rPr lang="en-GB" dirty="0" err="1" smtClean="0"/>
              <a:t>osoblje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studenti</a:t>
            </a:r>
            <a:r>
              <a:rPr lang="en-GB" dirty="0" smtClean="0"/>
              <a:t> </a:t>
            </a:r>
            <a:r>
              <a:rPr lang="en-GB" dirty="0" err="1" smtClean="0"/>
              <a:t>koji</a:t>
            </a:r>
            <a:r>
              <a:rPr lang="en-GB" dirty="0" smtClean="0"/>
              <a:t> </a:t>
            </a:r>
            <a:r>
              <a:rPr lang="en-GB" dirty="0" err="1" smtClean="0"/>
              <a:t>prepoznaju</a:t>
            </a:r>
            <a:r>
              <a:rPr lang="en-GB" dirty="0" smtClean="0"/>
              <a:t> </a:t>
            </a:r>
            <a:r>
              <a:rPr lang="en-GB" dirty="0" err="1" smtClean="0"/>
              <a:t>potrebu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stalnim</a:t>
            </a:r>
            <a:r>
              <a:rPr lang="en-GB" dirty="0" smtClean="0"/>
              <a:t> </a:t>
            </a:r>
            <a:r>
              <a:rPr lang="en-GB" dirty="0" err="1" smtClean="0"/>
              <a:t>unapređenjem</a:t>
            </a:r>
            <a:r>
              <a:rPr lang="en-GB" dirty="0" smtClean="0"/>
              <a:t> </a:t>
            </a:r>
            <a:r>
              <a:rPr lang="en-GB" dirty="0" err="1" smtClean="0"/>
              <a:t>nastavnog</a:t>
            </a:r>
            <a:r>
              <a:rPr lang="en-GB" dirty="0" smtClean="0"/>
              <a:t> </a:t>
            </a:r>
            <a:r>
              <a:rPr lang="en-GB" dirty="0" err="1" smtClean="0"/>
              <a:t>procesa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njegovog</a:t>
            </a:r>
            <a:r>
              <a:rPr lang="en-GB" dirty="0" smtClean="0"/>
              <a:t> </a:t>
            </a:r>
            <a:r>
              <a:rPr lang="en-GB" dirty="0" err="1" smtClean="0"/>
              <a:t>kvaliteta</a:t>
            </a:r>
            <a:r>
              <a:rPr lang="en-GB" dirty="0" smtClean="0"/>
              <a:t> (+)</a:t>
            </a:r>
            <a:endParaRPr lang="en-US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5715000"/>
            <a:ext cx="8107680" cy="838200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/>
          <a:p>
            <a:r>
              <a:rPr lang="en-US" sz="2800" b="1" dirty="0" smtClean="0"/>
              <a:t>SWOT </a:t>
            </a:r>
            <a:r>
              <a:rPr lang="en-US" sz="2800" b="1" dirty="0" err="1" smtClean="0"/>
              <a:t>analiza</a:t>
            </a:r>
            <a:endParaRPr lang="en-US" sz="2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3581400"/>
            <a:ext cx="830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Slabosti</a:t>
            </a:r>
            <a:endParaRPr lang="en-US" b="1" dirty="0" smtClean="0"/>
          </a:p>
          <a:p>
            <a:pPr lvl="0"/>
            <a:r>
              <a:rPr lang="en-GB" dirty="0" smtClean="0"/>
              <a:t>-</a:t>
            </a:r>
            <a:r>
              <a:rPr lang="en-GB" dirty="0" err="1" smtClean="0"/>
              <a:t>Nedostatak</a:t>
            </a:r>
            <a:r>
              <a:rPr lang="en-GB" dirty="0" smtClean="0"/>
              <a:t> </a:t>
            </a:r>
            <a:r>
              <a:rPr lang="en-GB" dirty="0" err="1" smtClean="0"/>
              <a:t>formalnih</a:t>
            </a:r>
            <a:r>
              <a:rPr lang="en-GB" dirty="0" smtClean="0"/>
              <a:t> </a:t>
            </a:r>
            <a:r>
              <a:rPr lang="en-GB" dirty="0" err="1" smtClean="0"/>
              <a:t>programa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unapređenje</a:t>
            </a:r>
            <a:r>
              <a:rPr lang="en-GB" dirty="0" smtClean="0"/>
              <a:t> </a:t>
            </a:r>
            <a:r>
              <a:rPr lang="en-GB" dirty="0" err="1" smtClean="0"/>
              <a:t>nastavnih</a:t>
            </a:r>
            <a:r>
              <a:rPr lang="en-GB" dirty="0" smtClean="0"/>
              <a:t> </a:t>
            </a:r>
            <a:r>
              <a:rPr lang="en-GB" dirty="0" err="1" smtClean="0"/>
              <a:t>kompetencija</a:t>
            </a:r>
            <a:r>
              <a:rPr lang="en-GB" dirty="0" smtClean="0"/>
              <a:t> (++)</a:t>
            </a:r>
            <a:endParaRPr lang="en-US" dirty="0" smtClean="0"/>
          </a:p>
          <a:p>
            <a:pPr lvl="0"/>
            <a:r>
              <a:rPr lang="en-GB" dirty="0" smtClean="0"/>
              <a:t>-Mali </a:t>
            </a:r>
            <a:r>
              <a:rPr lang="en-GB" dirty="0" err="1" smtClean="0"/>
              <a:t>udeo</a:t>
            </a:r>
            <a:r>
              <a:rPr lang="en-GB" dirty="0" smtClean="0"/>
              <a:t> </a:t>
            </a:r>
            <a:r>
              <a:rPr lang="en-GB" dirty="0" err="1" smtClean="0"/>
              <a:t>nastavnog</a:t>
            </a:r>
            <a:r>
              <a:rPr lang="en-GB" dirty="0" smtClean="0"/>
              <a:t> </a:t>
            </a:r>
            <a:r>
              <a:rPr lang="en-GB" dirty="0" err="1" smtClean="0"/>
              <a:t>kadra</a:t>
            </a:r>
            <a:r>
              <a:rPr lang="en-GB" dirty="0" smtClean="0"/>
              <a:t> </a:t>
            </a:r>
            <a:r>
              <a:rPr lang="en-GB" dirty="0" err="1" smtClean="0"/>
              <a:t>koji</a:t>
            </a:r>
            <a:r>
              <a:rPr lang="en-GB" dirty="0" smtClean="0"/>
              <a:t> je </a:t>
            </a:r>
            <a:r>
              <a:rPr lang="en-GB" dirty="0" err="1" smtClean="0"/>
              <a:t>prošao</a:t>
            </a:r>
            <a:r>
              <a:rPr lang="en-GB" dirty="0" smtClean="0"/>
              <a:t> </a:t>
            </a:r>
            <a:r>
              <a:rPr lang="en-GB" dirty="0" err="1" smtClean="0"/>
              <a:t>formalnu</a:t>
            </a:r>
            <a:r>
              <a:rPr lang="en-GB" dirty="0" smtClean="0"/>
              <a:t> </a:t>
            </a:r>
            <a:r>
              <a:rPr lang="en-GB" dirty="0" err="1" smtClean="0"/>
              <a:t>obuku</a:t>
            </a:r>
            <a:r>
              <a:rPr lang="en-GB" dirty="0" smtClean="0"/>
              <a:t> u </a:t>
            </a:r>
            <a:r>
              <a:rPr lang="en-GB" dirty="0" err="1" smtClean="0"/>
              <a:t>nastavničkim</a:t>
            </a:r>
            <a:r>
              <a:rPr lang="en-GB" dirty="0" smtClean="0"/>
              <a:t> </a:t>
            </a:r>
            <a:r>
              <a:rPr lang="en-GB" dirty="0" err="1" smtClean="0"/>
              <a:t>kompetencijama</a:t>
            </a:r>
            <a:r>
              <a:rPr lang="en-GB" dirty="0" smtClean="0"/>
              <a:t> (++)</a:t>
            </a:r>
            <a:endParaRPr lang="en-US" dirty="0" smtClean="0"/>
          </a:p>
          <a:p>
            <a:pPr lvl="0"/>
            <a:r>
              <a:rPr lang="en-GB" dirty="0" smtClean="0"/>
              <a:t>-</a:t>
            </a:r>
            <a:r>
              <a:rPr lang="en-GB" dirty="0" err="1" smtClean="0"/>
              <a:t>Veliki</a:t>
            </a:r>
            <a:r>
              <a:rPr lang="en-GB" dirty="0" smtClean="0"/>
              <a:t> </a:t>
            </a:r>
            <a:r>
              <a:rPr lang="en-GB" dirty="0" err="1" smtClean="0"/>
              <a:t>broj</a:t>
            </a:r>
            <a:r>
              <a:rPr lang="en-GB" dirty="0" smtClean="0"/>
              <a:t> </a:t>
            </a:r>
            <a:r>
              <a:rPr lang="en-GB" dirty="0" err="1" smtClean="0"/>
              <a:t>studenata</a:t>
            </a:r>
            <a:r>
              <a:rPr lang="en-GB" dirty="0" smtClean="0"/>
              <a:t> (+)</a:t>
            </a:r>
            <a:endParaRPr lang="en-US" dirty="0" smtClean="0"/>
          </a:p>
          <a:p>
            <a:pPr lvl="0"/>
            <a:r>
              <a:rPr lang="en-GB" dirty="0" smtClean="0"/>
              <a:t>-</a:t>
            </a:r>
            <a:r>
              <a:rPr lang="en-GB" dirty="0" err="1" smtClean="0"/>
              <a:t>Veliko</a:t>
            </a:r>
            <a:r>
              <a:rPr lang="en-GB" dirty="0" smtClean="0"/>
              <a:t> </a:t>
            </a:r>
            <a:r>
              <a:rPr lang="en-GB" dirty="0" err="1" smtClean="0"/>
              <a:t>opterećenje</a:t>
            </a:r>
            <a:r>
              <a:rPr lang="en-GB" dirty="0" smtClean="0"/>
              <a:t> </a:t>
            </a:r>
            <a:r>
              <a:rPr lang="en-GB" dirty="0" err="1" smtClean="0"/>
              <a:t>nastavnog</a:t>
            </a:r>
            <a:r>
              <a:rPr lang="en-GB" dirty="0" smtClean="0"/>
              <a:t> </a:t>
            </a:r>
            <a:r>
              <a:rPr lang="en-GB" dirty="0" err="1" smtClean="0"/>
              <a:t>osoblja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velikom</a:t>
            </a:r>
            <a:r>
              <a:rPr lang="en-GB" dirty="0" smtClean="0"/>
              <a:t> </a:t>
            </a:r>
            <a:r>
              <a:rPr lang="en-GB" dirty="0" err="1" smtClean="0"/>
              <a:t>broju</a:t>
            </a:r>
            <a:r>
              <a:rPr lang="en-GB" dirty="0" smtClean="0"/>
              <a:t> </a:t>
            </a:r>
            <a:r>
              <a:rPr lang="en-GB" dirty="0" err="1" smtClean="0"/>
              <a:t>programa</a:t>
            </a:r>
            <a:r>
              <a:rPr lang="en-GB" dirty="0" smtClean="0"/>
              <a:t> (+)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776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7482" t="38542" r="40849" b="38541"/>
          <a:stretch>
            <a:fillRect/>
          </a:stretch>
        </p:blipFill>
        <p:spPr bwMode="auto">
          <a:xfrm>
            <a:off x="3034146" y="3583460"/>
            <a:ext cx="4738254" cy="281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762000"/>
            <a:ext cx="760689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 smtClean="0"/>
              <a:t>Istorijat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studija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stomatologije</a:t>
            </a:r>
            <a:r>
              <a:rPr lang="en-GB" sz="2000" b="1" dirty="0" smtClean="0"/>
              <a:t> u </a:t>
            </a:r>
            <a:r>
              <a:rPr lang="en-GB" sz="2000" b="1" dirty="0" err="1" smtClean="0"/>
              <a:t>Srbiji</a:t>
            </a:r>
            <a:endParaRPr lang="en-GB" sz="2000" b="1" dirty="0" smtClean="0"/>
          </a:p>
          <a:p>
            <a:endParaRPr lang="en-GB" dirty="0" smtClean="0"/>
          </a:p>
          <a:p>
            <a:r>
              <a:rPr lang="en-GB" dirty="0" err="1" smtClean="0"/>
              <a:t>Stomatološki</a:t>
            </a:r>
            <a:r>
              <a:rPr lang="en-GB" dirty="0" smtClean="0"/>
              <a:t> </a:t>
            </a:r>
            <a:r>
              <a:rPr lang="en-GB" dirty="0" err="1" smtClean="0"/>
              <a:t>fakultet</a:t>
            </a:r>
            <a:r>
              <a:rPr lang="en-GB" dirty="0" smtClean="0"/>
              <a:t>  </a:t>
            </a:r>
            <a:r>
              <a:rPr lang="en-GB" dirty="0" err="1" smtClean="0"/>
              <a:t>Univerziteta</a:t>
            </a:r>
            <a:r>
              <a:rPr lang="en-GB" dirty="0" smtClean="0"/>
              <a:t> u </a:t>
            </a:r>
            <a:r>
              <a:rPr lang="en-GB" dirty="0" err="1" smtClean="0"/>
              <a:t>Beogradu</a:t>
            </a:r>
            <a:r>
              <a:rPr lang="en-GB" dirty="0" smtClean="0"/>
              <a:t>                1948.</a:t>
            </a:r>
          </a:p>
          <a:p>
            <a:endParaRPr lang="en-GB" dirty="0" smtClean="0"/>
          </a:p>
          <a:p>
            <a:r>
              <a:rPr lang="en-GB" dirty="0" err="1" smtClean="0"/>
              <a:t>Medicinski</a:t>
            </a:r>
            <a:r>
              <a:rPr lang="en-GB" dirty="0" smtClean="0"/>
              <a:t> </a:t>
            </a:r>
            <a:r>
              <a:rPr lang="en-GB" dirty="0" err="1" smtClean="0"/>
              <a:t>fakultet</a:t>
            </a:r>
            <a:r>
              <a:rPr lang="en-GB" dirty="0" smtClean="0"/>
              <a:t> </a:t>
            </a:r>
            <a:r>
              <a:rPr lang="en-GB" dirty="0" err="1" smtClean="0"/>
              <a:t>Univerziteta</a:t>
            </a:r>
            <a:r>
              <a:rPr lang="en-GB" dirty="0" smtClean="0"/>
              <a:t> u </a:t>
            </a:r>
            <a:r>
              <a:rPr lang="en-GB" dirty="0" err="1" smtClean="0"/>
              <a:t>Nišu</a:t>
            </a:r>
            <a:endParaRPr lang="en-GB" dirty="0" smtClean="0"/>
          </a:p>
          <a:p>
            <a:r>
              <a:rPr lang="en-GB" dirty="0" err="1" smtClean="0"/>
              <a:t>Medicinski</a:t>
            </a:r>
            <a:r>
              <a:rPr lang="en-GB" dirty="0" smtClean="0"/>
              <a:t> </a:t>
            </a:r>
            <a:r>
              <a:rPr lang="en-GB" dirty="0" err="1" smtClean="0"/>
              <a:t>fakultet</a:t>
            </a:r>
            <a:r>
              <a:rPr lang="en-GB" dirty="0" smtClean="0"/>
              <a:t> </a:t>
            </a:r>
            <a:r>
              <a:rPr lang="en-GB" dirty="0" err="1" smtClean="0"/>
              <a:t>Univerziteta</a:t>
            </a:r>
            <a:r>
              <a:rPr lang="en-GB" dirty="0" smtClean="0"/>
              <a:t>  u </a:t>
            </a:r>
            <a:r>
              <a:rPr lang="en-GB" dirty="0" err="1" smtClean="0"/>
              <a:t>Novom</a:t>
            </a:r>
            <a:r>
              <a:rPr lang="en-GB" dirty="0" smtClean="0"/>
              <a:t> </a:t>
            </a:r>
            <a:r>
              <a:rPr lang="en-GB" dirty="0" err="1" smtClean="0"/>
              <a:t>Sadu</a:t>
            </a:r>
            <a:r>
              <a:rPr lang="en-GB" dirty="0" smtClean="0"/>
              <a:t>               1960.</a:t>
            </a:r>
          </a:p>
          <a:p>
            <a:endParaRPr lang="en-GB" dirty="0" smtClean="0"/>
          </a:p>
          <a:p>
            <a:r>
              <a:rPr lang="en-GB" dirty="0" err="1" smtClean="0"/>
              <a:t>Fakultet</a:t>
            </a:r>
            <a:r>
              <a:rPr lang="en-GB" dirty="0" smtClean="0"/>
              <a:t> </a:t>
            </a:r>
            <a:r>
              <a:rPr lang="en-GB" dirty="0" err="1" smtClean="0"/>
              <a:t>medicinskih</a:t>
            </a:r>
            <a:r>
              <a:rPr lang="en-GB" dirty="0" smtClean="0"/>
              <a:t> </a:t>
            </a:r>
            <a:r>
              <a:rPr lang="en-GB" dirty="0" err="1" smtClean="0"/>
              <a:t>nauka</a:t>
            </a:r>
            <a:r>
              <a:rPr lang="en-GB" dirty="0" smtClean="0"/>
              <a:t> </a:t>
            </a:r>
            <a:r>
              <a:rPr lang="en-GB" dirty="0" err="1" smtClean="0"/>
              <a:t>Univerziteta</a:t>
            </a:r>
            <a:r>
              <a:rPr lang="en-GB" dirty="0" smtClean="0"/>
              <a:t> u </a:t>
            </a:r>
            <a:r>
              <a:rPr lang="en-GB" dirty="0" err="1" smtClean="0"/>
              <a:t>Kragujevcu</a:t>
            </a:r>
            <a:r>
              <a:rPr lang="en-GB" dirty="0" smtClean="0"/>
              <a:t>      2010.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343400"/>
            <a:ext cx="26228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Zubni</a:t>
            </a:r>
            <a:r>
              <a:rPr lang="en-GB" dirty="0" smtClean="0"/>
              <a:t> </a:t>
            </a:r>
            <a:r>
              <a:rPr lang="en-GB" dirty="0" err="1" smtClean="0"/>
              <a:t>lekar</a:t>
            </a:r>
            <a:endParaRPr lang="en-GB" dirty="0" smtClean="0"/>
          </a:p>
          <a:p>
            <a:r>
              <a:rPr lang="en-GB" dirty="0" err="1" smtClean="0"/>
              <a:t>Stomatolog</a:t>
            </a:r>
            <a:endParaRPr lang="en-GB" dirty="0" smtClean="0"/>
          </a:p>
          <a:p>
            <a:r>
              <a:rPr lang="en-GB" dirty="0" err="1" smtClean="0"/>
              <a:t>Doktor</a:t>
            </a:r>
            <a:r>
              <a:rPr lang="en-GB" dirty="0" smtClean="0"/>
              <a:t> </a:t>
            </a:r>
            <a:r>
              <a:rPr lang="en-GB" dirty="0" err="1" smtClean="0"/>
              <a:t>stomatologije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776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912674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Mogućnosti</a:t>
            </a:r>
            <a:endParaRPr lang="en-GB" b="1" dirty="0" smtClean="0"/>
          </a:p>
          <a:p>
            <a:endParaRPr lang="en-US" b="1" dirty="0" smtClean="0"/>
          </a:p>
          <a:p>
            <a:pPr lvl="0"/>
            <a:r>
              <a:rPr lang="en-GB" dirty="0" smtClean="0"/>
              <a:t>-</a:t>
            </a:r>
            <a:r>
              <a:rPr lang="en-GB" dirty="0" err="1" smtClean="0"/>
              <a:t>Zahtev</a:t>
            </a:r>
            <a:r>
              <a:rPr lang="en-GB" dirty="0" smtClean="0"/>
              <a:t> </a:t>
            </a:r>
            <a:r>
              <a:rPr lang="en-GB" dirty="0" err="1" smtClean="0"/>
              <a:t>državnih</a:t>
            </a:r>
            <a:r>
              <a:rPr lang="en-GB" dirty="0" smtClean="0"/>
              <a:t> </a:t>
            </a:r>
            <a:r>
              <a:rPr lang="en-GB" dirty="0" err="1" smtClean="0"/>
              <a:t>regulatornih</a:t>
            </a:r>
            <a:r>
              <a:rPr lang="en-GB" dirty="0" smtClean="0"/>
              <a:t> </a:t>
            </a:r>
            <a:r>
              <a:rPr lang="en-GB" dirty="0" err="1" smtClean="0"/>
              <a:t>tela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usaglašavanje</a:t>
            </a:r>
            <a:r>
              <a:rPr lang="en-GB" dirty="0" smtClean="0"/>
              <a:t> </a:t>
            </a:r>
            <a:r>
              <a:rPr lang="en-GB" dirty="0" err="1" smtClean="0"/>
              <a:t>programa</a:t>
            </a:r>
            <a:r>
              <a:rPr lang="en-GB" dirty="0" smtClean="0"/>
              <a:t> </a:t>
            </a:r>
            <a:r>
              <a:rPr lang="en-GB" dirty="0" err="1" smtClean="0"/>
              <a:t>sa</a:t>
            </a:r>
            <a:r>
              <a:rPr lang="en-GB" dirty="0" smtClean="0"/>
              <a:t> EU </a:t>
            </a:r>
            <a:r>
              <a:rPr lang="en-GB" dirty="0" err="1" smtClean="0"/>
              <a:t>direktivama</a:t>
            </a:r>
            <a:r>
              <a:rPr lang="en-GB" dirty="0" smtClean="0"/>
              <a:t>, </a:t>
            </a:r>
            <a:r>
              <a:rPr lang="en-GB" dirty="0" err="1" smtClean="0"/>
              <a:t>praksom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tendencijama</a:t>
            </a:r>
            <a:r>
              <a:rPr lang="en-GB" dirty="0" smtClean="0"/>
              <a:t> (++)</a:t>
            </a:r>
            <a:endParaRPr lang="en-US" dirty="0" smtClean="0"/>
          </a:p>
          <a:p>
            <a:pPr lvl="0"/>
            <a:r>
              <a:rPr lang="en-GB" dirty="0" smtClean="0"/>
              <a:t>-</a:t>
            </a:r>
            <a:r>
              <a:rPr lang="en-GB" dirty="0" err="1" smtClean="0"/>
              <a:t>Saradnja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razmena</a:t>
            </a:r>
            <a:r>
              <a:rPr lang="en-GB" dirty="0" smtClean="0"/>
              <a:t> </a:t>
            </a:r>
            <a:r>
              <a:rPr lang="en-GB" dirty="0" err="1" smtClean="0"/>
              <a:t>iskustava</a:t>
            </a:r>
            <a:r>
              <a:rPr lang="en-GB" dirty="0" smtClean="0"/>
              <a:t> u </a:t>
            </a:r>
            <a:r>
              <a:rPr lang="en-GB" dirty="0" err="1" smtClean="0"/>
              <a:t>okviru</a:t>
            </a:r>
            <a:r>
              <a:rPr lang="en-GB" dirty="0" smtClean="0"/>
              <a:t> </a:t>
            </a:r>
            <a:r>
              <a:rPr lang="en-GB" dirty="0" err="1" smtClean="0"/>
              <a:t>ReFEEHS</a:t>
            </a:r>
            <a:r>
              <a:rPr lang="en-GB" dirty="0" smtClean="0"/>
              <a:t> </a:t>
            </a:r>
            <a:r>
              <a:rPr lang="en-GB" dirty="0" err="1" smtClean="0"/>
              <a:t>projekta</a:t>
            </a:r>
            <a:r>
              <a:rPr lang="en-GB" dirty="0" smtClean="0"/>
              <a:t> </a:t>
            </a:r>
            <a:r>
              <a:rPr lang="en-GB" dirty="0" err="1" smtClean="0"/>
              <a:t>kao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u </a:t>
            </a:r>
            <a:r>
              <a:rPr lang="en-GB" dirty="0" err="1" smtClean="0"/>
              <a:t>okviru</a:t>
            </a:r>
            <a:r>
              <a:rPr lang="en-GB" dirty="0" smtClean="0"/>
              <a:t> </a:t>
            </a:r>
            <a:r>
              <a:rPr lang="en-GB" dirty="0" err="1" smtClean="0"/>
              <a:t>sličnih</a:t>
            </a:r>
            <a:r>
              <a:rPr lang="en-GB" dirty="0" smtClean="0"/>
              <a:t> </a:t>
            </a:r>
            <a:r>
              <a:rPr lang="en-GB" dirty="0" err="1" smtClean="0"/>
              <a:t>aktivnosti</a:t>
            </a:r>
            <a:r>
              <a:rPr lang="en-GB" dirty="0" smtClean="0"/>
              <a:t> (+)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5715000"/>
            <a:ext cx="8107680" cy="838200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/>
          <a:p>
            <a:r>
              <a:rPr lang="en-US" sz="2800" b="1" dirty="0" smtClean="0"/>
              <a:t>SWOT </a:t>
            </a:r>
            <a:r>
              <a:rPr lang="en-US" sz="2800" b="1" dirty="0" err="1" smtClean="0"/>
              <a:t>analiza</a:t>
            </a:r>
            <a:endParaRPr lang="en-US" sz="2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37338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Opasnosti</a:t>
            </a:r>
            <a:endParaRPr lang="en-US" b="1" dirty="0" smtClean="0"/>
          </a:p>
          <a:p>
            <a:pPr lvl="0"/>
            <a:r>
              <a:rPr lang="en-GB" dirty="0" smtClean="0"/>
              <a:t>-</a:t>
            </a:r>
            <a:r>
              <a:rPr lang="en-GB" dirty="0" err="1" smtClean="0"/>
              <a:t>Otpor</a:t>
            </a:r>
            <a:r>
              <a:rPr lang="en-GB" dirty="0" smtClean="0"/>
              <a:t> ka </a:t>
            </a:r>
            <a:r>
              <a:rPr lang="en-GB" dirty="0" err="1" smtClean="0"/>
              <a:t>promenama</a:t>
            </a:r>
            <a:r>
              <a:rPr lang="en-GB" dirty="0" smtClean="0"/>
              <a:t> </a:t>
            </a:r>
            <a:r>
              <a:rPr lang="en-GB" dirty="0" err="1" smtClean="0"/>
              <a:t>obrazovnog</a:t>
            </a:r>
            <a:r>
              <a:rPr lang="en-GB" dirty="0" smtClean="0"/>
              <a:t> </a:t>
            </a:r>
            <a:r>
              <a:rPr lang="en-GB" dirty="0" err="1" smtClean="0"/>
              <a:t>sistema</a:t>
            </a:r>
            <a:r>
              <a:rPr lang="en-GB" dirty="0" smtClean="0"/>
              <a:t> u </a:t>
            </a:r>
            <a:r>
              <a:rPr lang="en-GB" dirty="0" err="1" smtClean="0"/>
              <a:t>akademskoj</a:t>
            </a:r>
            <a:r>
              <a:rPr lang="en-GB" dirty="0" smtClean="0"/>
              <a:t> </a:t>
            </a:r>
            <a:r>
              <a:rPr lang="en-GB" dirty="0" err="1" smtClean="0"/>
              <a:t>zajednici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društvu</a:t>
            </a:r>
            <a:r>
              <a:rPr lang="en-GB" dirty="0" smtClean="0"/>
              <a:t> </a:t>
            </a:r>
            <a:r>
              <a:rPr lang="en-GB" dirty="0" err="1" smtClean="0"/>
              <a:t>kao</a:t>
            </a:r>
            <a:r>
              <a:rPr lang="en-GB" dirty="0" smtClean="0"/>
              <a:t> </a:t>
            </a:r>
            <a:r>
              <a:rPr lang="en-GB" dirty="0" err="1" smtClean="0"/>
              <a:t>celini</a:t>
            </a:r>
            <a:r>
              <a:rPr lang="en-GB" smtClean="0"/>
              <a:t> (+)</a:t>
            </a:r>
            <a:endParaRPr lang="en-US" dirty="0" smtClean="0"/>
          </a:p>
          <a:p>
            <a:pPr lvl="0"/>
            <a:r>
              <a:rPr lang="en-US" dirty="0" smtClean="0"/>
              <a:t>-</a:t>
            </a:r>
            <a:r>
              <a:rPr lang="en-US" dirty="0" err="1" smtClean="0"/>
              <a:t>Nedostatak</a:t>
            </a:r>
            <a:r>
              <a:rPr lang="en-US" dirty="0" smtClean="0"/>
              <a:t> </a:t>
            </a:r>
            <a:r>
              <a:rPr lang="en-US" dirty="0" err="1" smtClean="0"/>
              <a:t>usaglašene</a:t>
            </a:r>
            <a:r>
              <a:rPr lang="en-US" dirty="0" smtClean="0"/>
              <a:t> </a:t>
            </a:r>
            <a:r>
              <a:rPr lang="en-US" dirty="0" err="1" smtClean="0"/>
              <a:t>politike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regulative </a:t>
            </a:r>
            <a:r>
              <a:rPr lang="en-US" dirty="0" err="1" smtClean="0"/>
              <a:t>značajne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unapređenju</a:t>
            </a:r>
            <a:r>
              <a:rPr lang="en-US" dirty="0" smtClean="0"/>
              <a:t> </a:t>
            </a:r>
            <a:r>
              <a:rPr lang="en-US" dirty="0" err="1" smtClean="0"/>
              <a:t>nastavnih</a:t>
            </a:r>
            <a:r>
              <a:rPr lang="en-US" dirty="0" smtClean="0"/>
              <a:t> </a:t>
            </a:r>
            <a:r>
              <a:rPr lang="en-US" dirty="0" err="1" smtClean="0"/>
              <a:t>aktivnosti</a:t>
            </a:r>
            <a:r>
              <a:rPr lang="en-GB" dirty="0" smtClean="0"/>
              <a:t> (+)</a:t>
            </a:r>
            <a:endParaRPr lang="en-US" dirty="0" smtClean="0"/>
          </a:p>
          <a:p>
            <a:pPr lvl="0"/>
            <a:r>
              <a:rPr lang="en-US" dirty="0" smtClean="0"/>
              <a:t>- </a:t>
            </a:r>
            <a:r>
              <a:rPr lang="en-US" dirty="0" err="1" smtClean="0"/>
              <a:t>Finansijska</a:t>
            </a:r>
            <a:r>
              <a:rPr lang="en-US" dirty="0" smtClean="0"/>
              <a:t> </a:t>
            </a:r>
            <a:r>
              <a:rPr lang="en-US" dirty="0" err="1" smtClean="0"/>
              <a:t>ograničenja</a:t>
            </a:r>
            <a:r>
              <a:rPr lang="en-GB" dirty="0" smtClean="0"/>
              <a:t> (++)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776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638800"/>
            <a:ext cx="8107680" cy="1143000"/>
          </a:xfrm>
        </p:spPr>
        <p:txBody>
          <a:bodyPr>
            <a:noAutofit/>
          </a:bodyPr>
          <a:lstStyle/>
          <a:p>
            <a:r>
              <a:rPr lang="en-US" sz="2900" dirty="0" err="1" smtClean="0">
                <a:solidFill>
                  <a:schemeClr val="tx1"/>
                </a:solidFill>
              </a:rPr>
              <a:t>Integrisane</a:t>
            </a:r>
            <a:r>
              <a:rPr lang="en-US" sz="2900" dirty="0" smtClean="0">
                <a:solidFill>
                  <a:schemeClr val="tx1"/>
                </a:solidFill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</a:rPr>
              <a:t>studije</a:t>
            </a:r>
            <a:r>
              <a:rPr lang="en-US" sz="2900" dirty="0" smtClean="0">
                <a:solidFill>
                  <a:schemeClr val="tx1"/>
                </a:solidFill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</a:rPr>
              <a:t>stomatologije</a:t>
            </a:r>
            <a:r>
              <a:rPr lang="en-US" sz="2900" dirty="0" smtClean="0">
                <a:solidFill>
                  <a:schemeClr val="tx1"/>
                </a:solidFill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</a:rPr>
              <a:t>na</a:t>
            </a:r>
            <a:r>
              <a:rPr lang="en-US" sz="2900" dirty="0" smtClean="0">
                <a:solidFill>
                  <a:schemeClr val="tx1"/>
                </a:solidFill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</a:rPr>
              <a:t>fakultetima</a:t>
            </a:r>
            <a:r>
              <a:rPr lang="en-US" sz="2900" dirty="0" smtClean="0">
                <a:solidFill>
                  <a:schemeClr val="tx1"/>
                </a:solidFill>
              </a:rPr>
              <a:t> u </a:t>
            </a:r>
            <a:r>
              <a:rPr lang="en-US" sz="2900" dirty="0" err="1" smtClean="0">
                <a:solidFill>
                  <a:schemeClr val="tx1"/>
                </a:solidFill>
              </a:rPr>
              <a:t>Srbiji</a:t>
            </a:r>
            <a:r>
              <a:rPr lang="en-US" sz="3200" b="0" dirty="0" smtClean="0">
                <a:solidFill>
                  <a:schemeClr val="tx1"/>
                </a:solidFill>
              </a:rPr>
              <a:t/>
            </a:r>
            <a:br>
              <a:rPr lang="en-US" sz="3200" b="0" dirty="0" smtClean="0">
                <a:solidFill>
                  <a:schemeClr val="tx1"/>
                </a:solidFill>
              </a:rPr>
            </a:br>
            <a:endParaRPr lang="en-US" sz="3200" b="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533400"/>
          <a:ext cx="8305801" cy="438198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69334"/>
                <a:gridCol w="1253706"/>
                <a:gridCol w="1253706"/>
                <a:gridCol w="1253706"/>
                <a:gridCol w="1175349"/>
              </a:tblGrid>
              <a:tr h="5614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KG</a:t>
                      </a:r>
                      <a:endParaRPr lang="en-GB" dirty="0"/>
                    </a:p>
                  </a:txBody>
                  <a:tcPr/>
                </a:tc>
              </a:tr>
              <a:tr h="698723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Trajanje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6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godina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5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godina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5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godina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5</a:t>
                      </a:r>
                      <a:r>
                        <a:rPr lang="en-GB" dirty="0" smtClean="0"/>
                        <a:t>godina</a:t>
                      </a:r>
                      <a:endParaRPr lang="en-GB" dirty="0"/>
                    </a:p>
                  </a:txBody>
                  <a:tcPr/>
                </a:tc>
              </a:tr>
              <a:tr h="561473">
                <a:tc>
                  <a:txBody>
                    <a:bodyPr/>
                    <a:lstStyle/>
                    <a:p>
                      <a:r>
                        <a:rPr lang="en-GB" dirty="0" smtClean="0"/>
                        <a:t>ESPB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360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300</a:t>
                      </a:r>
                      <a:endParaRPr lang="en-GB" dirty="0"/>
                    </a:p>
                  </a:txBody>
                  <a:tcPr/>
                </a:tc>
              </a:tr>
              <a:tr h="611382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Godina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poslednje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akreditacije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2013.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2014.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2013.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2013.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611382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Akreditovan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broj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studenata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240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/>
                </a:tc>
              </a:tr>
              <a:tr h="6113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Površina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studentu</a:t>
                      </a:r>
                      <a:r>
                        <a:rPr lang="en-GB" dirty="0" smtClean="0"/>
                        <a:t> (m2)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3,3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2,4</a:t>
                      </a: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17,9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24,2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1382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Časova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aktivne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nastave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nedeljno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6423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72200"/>
            <a:ext cx="8107680" cy="533400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Osnovne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karakteristike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studijskih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programa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2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533400"/>
          <a:ext cx="8305801" cy="50092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69334"/>
                <a:gridCol w="1253706"/>
                <a:gridCol w="1253706"/>
                <a:gridCol w="1253706"/>
                <a:gridCol w="1175349"/>
              </a:tblGrid>
              <a:tr h="5614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KG</a:t>
                      </a:r>
                      <a:endParaRPr lang="en-GB" dirty="0"/>
                    </a:p>
                  </a:txBody>
                  <a:tcPr/>
                </a:tc>
              </a:tr>
              <a:tr h="698723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Obavezni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predmeti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38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48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38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38</a:t>
                      </a:r>
                      <a:endParaRPr lang="en-GB" sz="2000" dirty="0"/>
                    </a:p>
                  </a:txBody>
                  <a:tcPr/>
                </a:tc>
              </a:tr>
              <a:tr h="561473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Izborni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predmeti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(student </a:t>
                      </a:r>
                      <a:r>
                        <a:rPr lang="en-GB" dirty="0" err="1" smtClean="0"/>
                        <a:t>bira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28 (16)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24 (5)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19(7)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20(10)</a:t>
                      </a:r>
                      <a:endParaRPr lang="en-GB" dirty="0"/>
                    </a:p>
                  </a:txBody>
                  <a:tcPr/>
                </a:tc>
              </a:tr>
              <a:tr h="611382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Izbornost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23,3%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16,6%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11,6%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13.3%</a:t>
                      </a:r>
                      <a:endParaRPr lang="en-GB" dirty="0"/>
                    </a:p>
                  </a:txBody>
                  <a:tcPr/>
                </a:tc>
              </a:tr>
              <a:tr h="611382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Ukupno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predmeta</a:t>
                      </a:r>
                      <a:endParaRPr lang="en-GB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(student </a:t>
                      </a:r>
                      <a:r>
                        <a:rPr lang="en-GB" dirty="0" err="1" smtClean="0"/>
                        <a:t>ukupno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pohađa</a:t>
                      </a:r>
                      <a:r>
                        <a:rPr lang="en-GB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66(54)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72(53)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57(45)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58(48)</a:t>
                      </a:r>
                      <a:endParaRPr lang="en-GB" dirty="0"/>
                    </a:p>
                  </a:txBody>
                  <a:tcPr/>
                </a:tc>
              </a:tr>
              <a:tr h="6113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Stomatološki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predklinički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predmeti</a:t>
                      </a:r>
                      <a:r>
                        <a:rPr lang="en-GB" dirty="0" smtClean="0"/>
                        <a:t> (</a:t>
                      </a:r>
                      <a:r>
                        <a:rPr lang="en-GB" dirty="0" err="1" smtClean="0"/>
                        <a:t>godina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studija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na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kojoj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započinju</a:t>
                      </a:r>
                      <a:r>
                        <a:rPr lang="en-GB" baseline="0" dirty="0" smtClean="0"/>
                        <a:t>)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9(I)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7(I)</a:t>
                      </a: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5(I)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7(I)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13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Stomatološki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klinički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predmeti</a:t>
                      </a:r>
                      <a:r>
                        <a:rPr lang="en-GB" dirty="0" smtClean="0"/>
                        <a:t> (</a:t>
                      </a:r>
                      <a:r>
                        <a:rPr lang="en-GB" dirty="0" err="1" smtClean="0"/>
                        <a:t>godina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studija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na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kojoj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započinju</a:t>
                      </a:r>
                      <a:r>
                        <a:rPr lang="en-GB" baseline="0" dirty="0" smtClean="0"/>
                        <a:t>)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16(II)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18(III)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12(III)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21(III)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6423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10200"/>
            <a:ext cx="8107680" cy="8382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Struktura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nastave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839985"/>
          <a:ext cx="8305801" cy="36558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69334"/>
                <a:gridCol w="1253706"/>
                <a:gridCol w="1253706"/>
                <a:gridCol w="1253706"/>
                <a:gridCol w="1175349"/>
              </a:tblGrid>
              <a:tr h="5614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KG</a:t>
                      </a:r>
                      <a:endParaRPr lang="en-GB" dirty="0"/>
                    </a:p>
                  </a:txBody>
                  <a:tcPr/>
                </a:tc>
              </a:tr>
              <a:tr h="6987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latin typeface="Calibri"/>
                          <a:ea typeface="Calibri"/>
                          <a:cs typeface="Times New Roman"/>
                        </a:rPr>
                        <a:t>Predavanja</a:t>
                      </a:r>
                      <a:r>
                        <a:rPr lang="en-US" sz="24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1938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1935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1740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1965</a:t>
                      </a:r>
                    </a:p>
                  </a:txBody>
                  <a:tcPr marL="68580" marR="68580" marT="0" marB="0"/>
                </a:tc>
              </a:tr>
              <a:tr h="561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latin typeface="Calibri"/>
                          <a:ea typeface="Times New Roman"/>
                          <a:cs typeface="Times New Roman"/>
                        </a:rPr>
                        <a:t>Vežbe</a:t>
                      </a:r>
                      <a:endParaRPr lang="en-US" sz="2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2499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2430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2580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1545</a:t>
                      </a:r>
                    </a:p>
                  </a:txBody>
                  <a:tcPr marL="68580" marR="68580" marT="0" marB="0"/>
                </a:tc>
              </a:tr>
              <a:tr h="611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latin typeface="Calibri"/>
                          <a:ea typeface="Calibri"/>
                          <a:cs typeface="Times New Roman"/>
                        </a:rPr>
                        <a:t>Druge</a:t>
                      </a: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Calibri"/>
                          <a:ea typeface="Calibri"/>
                          <a:cs typeface="Times New Roman"/>
                        </a:rPr>
                        <a:t>nastavne</a:t>
                      </a: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Calibri"/>
                          <a:ea typeface="Calibri"/>
                          <a:cs typeface="Times New Roman"/>
                        </a:rPr>
                        <a:t>aktivnosti</a:t>
                      </a:r>
                      <a:endParaRPr lang="en-US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960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310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645</a:t>
                      </a:r>
                    </a:p>
                  </a:txBody>
                  <a:tcPr marL="68580" marR="68580" marT="0" marB="0"/>
                </a:tc>
              </a:tr>
              <a:tr h="611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UKUPNO (</a:t>
                      </a:r>
                      <a:r>
                        <a:rPr lang="en-US" sz="2400" dirty="0" err="1" smtClean="0">
                          <a:latin typeface="Calibri"/>
                          <a:ea typeface="Calibri"/>
                          <a:cs typeface="Times New Roman"/>
                        </a:rPr>
                        <a:t>školskih</a:t>
                      </a: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Calibri"/>
                          <a:ea typeface="Calibri"/>
                          <a:cs typeface="Times New Roman"/>
                        </a:rPr>
                        <a:t>časova</a:t>
                      </a: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5397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4515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4630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4155</a:t>
                      </a:r>
                    </a:p>
                  </a:txBody>
                  <a:tcPr marL="68580" marR="68580" marT="0" marB="0"/>
                </a:tc>
              </a:tr>
              <a:tr h="611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latin typeface="Calibri"/>
                          <a:ea typeface="Calibri"/>
                          <a:cs typeface="Times New Roman"/>
                        </a:rPr>
                        <a:t>Završni</a:t>
                      </a:r>
                      <a:r>
                        <a:rPr lang="en-US" sz="24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ispit</a:t>
                      </a:r>
                      <a:r>
                        <a:rPr lang="en-US" sz="2400" baseline="0" dirty="0" smtClean="0">
                          <a:latin typeface="Calibri"/>
                          <a:ea typeface="Calibri"/>
                          <a:cs typeface="Times New Roman"/>
                        </a:rPr>
                        <a:t> (ESPB)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6423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457200"/>
            <a:ext cx="8077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Nakon</a:t>
            </a:r>
            <a:r>
              <a:rPr lang="en-GB" sz="2000" dirty="0" smtClean="0"/>
              <a:t> </a:t>
            </a:r>
            <a:r>
              <a:rPr lang="en-GB" sz="2000" dirty="0" err="1" smtClean="0"/>
              <a:t>završenih</a:t>
            </a:r>
            <a:r>
              <a:rPr lang="en-GB" sz="2000" dirty="0" smtClean="0"/>
              <a:t> </a:t>
            </a:r>
            <a:r>
              <a:rPr lang="en-GB" sz="2000" dirty="0" err="1" smtClean="0"/>
              <a:t>studija</a:t>
            </a:r>
            <a:r>
              <a:rPr lang="en-GB" sz="2000" dirty="0" smtClean="0"/>
              <a:t> </a:t>
            </a:r>
            <a:r>
              <a:rPr lang="en-GB" sz="2000" dirty="0" err="1" smtClean="0"/>
              <a:t>stomatologije</a:t>
            </a:r>
            <a:r>
              <a:rPr lang="en-GB" sz="2000" dirty="0" smtClean="0"/>
              <a:t> </a:t>
            </a:r>
            <a:r>
              <a:rPr lang="en-GB" sz="2000" dirty="0" err="1" smtClean="0"/>
              <a:t>potrebno</a:t>
            </a:r>
            <a:r>
              <a:rPr lang="en-GB" sz="2000" dirty="0" smtClean="0"/>
              <a:t> je </a:t>
            </a:r>
            <a:r>
              <a:rPr lang="en-GB" sz="2000" dirty="0" err="1" smtClean="0"/>
              <a:t>da</a:t>
            </a:r>
            <a:r>
              <a:rPr lang="en-GB" sz="2000" dirty="0" smtClean="0"/>
              <a:t> se </a:t>
            </a:r>
            <a:r>
              <a:rPr lang="en-GB" sz="2000" dirty="0" err="1" smtClean="0"/>
              <a:t>poseduju</a:t>
            </a:r>
            <a:r>
              <a:rPr lang="en-GB" sz="2000" dirty="0" smtClean="0"/>
              <a:t> </a:t>
            </a:r>
            <a:r>
              <a:rPr lang="en-GB" sz="2000" dirty="0" err="1" smtClean="0"/>
              <a:t>sledeća</a:t>
            </a:r>
            <a:r>
              <a:rPr lang="en-GB" sz="2000" dirty="0" smtClean="0"/>
              <a:t> </a:t>
            </a:r>
            <a:r>
              <a:rPr lang="en-GB" sz="2000" dirty="0" err="1" smtClean="0"/>
              <a:t>znanja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veštine</a:t>
            </a:r>
            <a:r>
              <a:rPr lang="en-GB" sz="2000" dirty="0" smtClean="0"/>
              <a:t>:</a:t>
            </a:r>
          </a:p>
          <a:p>
            <a:endParaRPr lang="en-GB" dirty="0" smtClean="0"/>
          </a:p>
          <a:p>
            <a:pPr marL="342900" indent="-342900">
              <a:buAutoNum type="alphaUcParenR"/>
            </a:pPr>
            <a:r>
              <a:rPr lang="en-GB" dirty="0" err="1" smtClean="0"/>
              <a:t>Poznavanje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razumevanje</a:t>
            </a:r>
            <a:r>
              <a:rPr lang="en-GB" dirty="0" smtClean="0"/>
              <a:t> </a:t>
            </a:r>
            <a:r>
              <a:rPr lang="en-GB" dirty="0" err="1" smtClean="0"/>
              <a:t>naučnih</a:t>
            </a:r>
            <a:r>
              <a:rPr lang="en-GB" dirty="0" smtClean="0"/>
              <a:t> </a:t>
            </a:r>
            <a:r>
              <a:rPr lang="en-GB" dirty="0" err="1" smtClean="0"/>
              <a:t>osnova</a:t>
            </a:r>
            <a:r>
              <a:rPr lang="en-GB" dirty="0" smtClean="0"/>
              <a:t> </a:t>
            </a:r>
            <a:r>
              <a:rPr lang="en-GB" dirty="0" err="1" smtClean="0"/>
              <a:t>stomatologije</a:t>
            </a:r>
            <a:endParaRPr lang="en-GB" dirty="0" smtClean="0"/>
          </a:p>
          <a:p>
            <a:pPr marL="342900" indent="-342900"/>
            <a:endParaRPr lang="en-GB" dirty="0" smtClean="0"/>
          </a:p>
          <a:p>
            <a:pPr marL="342900" indent="-342900">
              <a:buAutoNum type="alphaUcParenR"/>
            </a:pPr>
            <a:r>
              <a:rPr lang="en-GB" dirty="0" err="1" smtClean="0"/>
              <a:t>Poznavanje</a:t>
            </a:r>
            <a:r>
              <a:rPr lang="en-GB" dirty="0" smtClean="0"/>
              <a:t> </a:t>
            </a:r>
            <a:r>
              <a:rPr lang="en-GB" dirty="0" err="1" smtClean="0"/>
              <a:t>građe</a:t>
            </a:r>
            <a:r>
              <a:rPr lang="en-GB" dirty="0" smtClean="0"/>
              <a:t>, </a:t>
            </a:r>
            <a:r>
              <a:rPr lang="en-GB" dirty="0" err="1" smtClean="0"/>
              <a:t>funkcije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ponašanja</a:t>
            </a:r>
            <a:r>
              <a:rPr lang="en-GB" dirty="0" smtClean="0"/>
              <a:t> </a:t>
            </a:r>
            <a:r>
              <a:rPr lang="en-GB" dirty="0" err="1" smtClean="0"/>
              <a:t>zdravih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obolelih</a:t>
            </a:r>
            <a:r>
              <a:rPr lang="en-GB" dirty="0" smtClean="0"/>
              <a:t> </a:t>
            </a:r>
            <a:r>
              <a:rPr lang="en-GB" dirty="0" err="1" smtClean="0"/>
              <a:t>osoba</a:t>
            </a:r>
            <a:r>
              <a:rPr lang="en-GB" dirty="0" smtClean="0"/>
              <a:t>, </a:t>
            </a:r>
            <a:r>
              <a:rPr lang="en-GB" dirty="0" err="1" smtClean="0"/>
              <a:t>kao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uticaja</a:t>
            </a:r>
            <a:r>
              <a:rPr lang="en-GB" dirty="0" smtClean="0"/>
              <a:t> </a:t>
            </a:r>
            <a:r>
              <a:rPr lang="en-GB" dirty="0" err="1" smtClean="0"/>
              <a:t>prirodnog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društvenog</a:t>
            </a:r>
            <a:r>
              <a:rPr lang="en-GB" dirty="0" smtClean="0"/>
              <a:t> </a:t>
            </a:r>
            <a:r>
              <a:rPr lang="en-GB" dirty="0" err="1" smtClean="0"/>
              <a:t>okruženja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zdravlje</a:t>
            </a:r>
            <a:r>
              <a:rPr lang="en-GB" dirty="0" smtClean="0"/>
              <a:t> </a:t>
            </a:r>
            <a:r>
              <a:rPr lang="en-GB" dirty="0" err="1" smtClean="0"/>
              <a:t>ljudi</a:t>
            </a:r>
            <a:endParaRPr lang="en-GB" dirty="0" smtClean="0"/>
          </a:p>
          <a:p>
            <a:pPr marL="342900" indent="-342900">
              <a:buAutoNum type="alphaUcParenR"/>
            </a:pPr>
            <a:endParaRPr lang="en-GB" dirty="0" smtClean="0"/>
          </a:p>
          <a:p>
            <a:pPr marL="342900" indent="-342900">
              <a:buAutoNum type="alphaUcParenR"/>
            </a:pPr>
            <a:r>
              <a:rPr lang="en-GB" dirty="0" err="1" smtClean="0"/>
              <a:t>Poznavanje</a:t>
            </a:r>
            <a:r>
              <a:rPr lang="en-GB" dirty="0" smtClean="0"/>
              <a:t> </a:t>
            </a:r>
            <a:r>
              <a:rPr lang="en-GB" dirty="0" err="1" smtClean="0"/>
              <a:t>strukture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funkcije</a:t>
            </a:r>
            <a:r>
              <a:rPr lang="en-GB" dirty="0" smtClean="0"/>
              <a:t> </a:t>
            </a:r>
            <a:r>
              <a:rPr lang="en-GB" dirty="0" err="1" smtClean="0"/>
              <a:t>zuba</a:t>
            </a:r>
            <a:r>
              <a:rPr lang="en-GB" dirty="0" smtClean="0"/>
              <a:t>, </a:t>
            </a:r>
            <a:r>
              <a:rPr lang="en-GB" dirty="0" err="1" smtClean="0"/>
              <a:t>usta</a:t>
            </a:r>
            <a:r>
              <a:rPr lang="en-GB" dirty="0" smtClean="0"/>
              <a:t>, </a:t>
            </a:r>
            <a:r>
              <a:rPr lang="en-GB" dirty="0" err="1" smtClean="0"/>
              <a:t>vilica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sa</a:t>
            </a:r>
            <a:r>
              <a:rPr lang="en-GB" dirty="0" smtClean="0"/>
              <a:t> </a:t>
            </a:r>
            <a:r>
              <a:rPr lang="en-GB" dirty="0" err="1" smtClean="0"/>
              <a:t>njima</a:t>
            </a:r>
            <a:r>
              <a:rPr lang="en-GB" dirty="0" smtClean="0"/>
              <a:t> </a:t>
            </a:r>
            <a:r>
              <a:rPr lang="en-GB" dirty="0" err="1" smtClean="0"/>
              <a:t>povezanih</a:t>
            </a:r>
            <a:r>
              <a:rPr lang="en-GB" dirty="0" smtClean="0"/>
              <a:t> </a:t>
            </a:r>
            <a:r>
              <a:rPr lang="en-GB" dirty="0" err="1" smtClean="0"/>
              <a:t>tkiva</a:t>
            </a:r>
            <a:r>
              <a:rPr lang="en-GB" dirty="0" smtClean="0"/>
              <a:t>, </a:t>
            </a:r>
            <a:r>
              <a:rPr lang="en-GB" dirty="0" err="1" smtClean="0"/>
              <a:t>kako</a:t>
            </a:r>
            <a:r>
              <a:rPr lang="en-GB" dirty="0" smtClean="0"/>
              <a:t> </a:t>
            </a:r>
            <a:r>
              <a:rPr lang="en-GB" dirty="0" err="1" smtClean="0"/>
              <a:t>zdravih</a:t>
            </a:r>
            <a:r>
              <a:rPr lang="en-GB" dirty="0" smtClean="0"/>
              <a:t> </a:t>
            </a:r>
            <a:r>
              <a:rPr lang="en-GB" dirty="0" err="1" smtClean="0"/>
              <a:t>tako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obolelih</a:t>
            </a:r>
            <a:r>
              <a:rPr lang="en-GB" dirty="0" smtClean="0"/>
              <a:t>,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njihovog</a:t>
            </a:r>
            <a:r>
              <a:rPr lang="en-GB" dirty="0" smtClean="0"/>
              <a:t> </a:t>
            </a:r>
            <a:r>
              <a:rPr lang="en-GB" dirty="0" err="1" smtClean="0"/>
              <a:t>uticaja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opšte</a:t>
            </a:r>
            <a:r>
              <a:rPr lang="en-GB" dirty="0" smtClean="0"/>
              <a:t> </a:t>
            </a:r>
            <a:r>
              <a:rPr lang="en-GB" dirty="0" err="1" smtClean="0"/>
              <a:t>zdravstveno</a:t>
            </a:r>
            <a:r>
              <a:rPr lang="en-GB" dirty="0" smtClean="0"/>
              <a:t> </a:t>
            </a:r>
            <a:r>
              <a:rPr lang="en-GB" dirty="0" err="1" smtClean="0"/>
              <a:t>stanje</a:t>
            </a:r>
            <a:r>
              <a:rPr lang="en-GB" dirty="0" smtClean="0"/>
              <a:t> </a:t>
            </a:r>
            <a:r>
              <a:rPr lang="en-GB" dirty="0" err="1" smtClean="0"/>
              <a:t>kao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fizičku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socijalnu</a:t>
            </a:r>
            <a:r>
              <a:rPr lang="en-GB" dirty="0" smtClean="0"/>
              <a:t> </a:t>
            </a:r>
            <a:r>
              <a:rPr lang="en-GB" dirty="0" err="1" smtClean="0"/>
              <a:t>dobrobit</a:t>
            </a:r>
            <a:r>
              <a:rPr lang="en-GB" dirty="0" smtClean="0"/>
              <a:t> </a:t>
            </a:r>
            <a:r>
              <a:rPr lang="en-GB" dirty="0" err="1" smtClean="0"/>
              <a:t>čoveka</a:t>
            </a:r>
            <a:endParaRPr lang="en-GB" dirty="0" smtClean="0"/>
          </a:p>
          <a:p>
            <a:pPr marL="342900" indent="-342900">
              <a:buAutoNum type="alphaUcParenR"/>
            </a:pPr>
            <a:endParaRPr lang="en-GB" dirty="0" smtClean="0"/>
          </a:p>
          <a:p>
            <a:pPr marL="342900" indent="-342900">
              <a:buAutoNum type="alphaUcParenR"/>
            </a:pPr>
            <a:r>
              <a:rPr lang="en-GB" dirty="0" err="1" smtClean="0"/>
              <a:t>Poznavanje</a:t>
            </a:r>
            <a:r>
              <a:rPr lang="en-GB" dirty="0" smtClean="0"/>
              <a:t> </a:t>
            </a:r>
            <a:r>
              <a:rPr lang="en-GB" dirty="0" err="1" smtClean="0"/>
              <a:t>kliničkih</a:t>
            </a:r>
            <a:r>
              <a:rPr lang="en-GB" dirty="0" smtClean="0"/>
              <a:t> </a:t>
            </a:r>
            <a:r>
              <a:rPr lang="en-GB" dirty="0" err="1" smtClean="0"/>
              <a:t>oblasti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metoda</a:t>
            </a:r>
            <a:r>
              <a:rPr lang="en-GB" dirty="0" smtClean="0"/>
              <a:t> </a:t>
            </a:r>
            <a:r>
              <a:rPr lang="en-GB" dirty="0" err="1" smtClean="0"/>
              <a:t>koje</a:t>
            </a:r>
            <a:r>
              <a:rPr lang="en-GB" dirty="0" smtClean="0"/>
              <a:t> </a:t>
            </a:r>
            <a:r>
              <a:rPr lang="en-GB" dirty="0" err="1" smtClean="0"/>
              <a:t>stomatologu</a:t>
            </a:r>
            <a:r>
              <a:rPr lang="en-GB" dirty="0" smtClean="0"/>
              <a:t> </a:t>
            </a:r>
            <a:r>
              <a:rPr lang="en-GB" dirty="0" err="1" smtClean="0"/>
              <a:t>omogućavaju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stekne</a:t>
            </a:r>
            <a:r>
              <a:rPr lang="en-GB" dirty="0" smtClean="0"/>
              <a:t> </a:t>
            </a:r>
            <a:r>
              <a:rPr lang="en-GB" dirty="0" err="1" smtClean="0"/>
              <a:t>sveobuhvatnu</a:t>
            </a:r>
            <a:r>
              <a:rPr lang="en-GB" dirty="0" smtClean="0"/>
              <a:t> </a:t>
            </a:r>
            <a:r>
              <a:rPr lang="en-GB" dirty="0" err="1" smtClean="0"/>
              <a:t>sliku</a:t>
            </a:r>
            <a:r>
              <a:rPr lang="en-GB" dirty="0" smtClean="0"/>
              <a:t> o </a:t>
            </a:r>
            <a:r>
              <a:rPr lang="en-GB" dirty="0" err="1" smtClean="0"/>
              <a:t>anomaloijama</a:t>
            </a:r>
            <a:r>
              <a:rPr lang="en-GB" dirty="0" smtClean="0"/>
              <a:t>, </a:t>
            </a:r>
            <a:r>
              <a:rPr lang="en-GB" dirty="0" err="1" smtClean="0"/>
              <a:t>lezijama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oboljenjima</a:t>
            </a:r>
            <a:r>
              <a:rPr lang="en-GB" dirty="0" smtClean="0"/>
              <a:t> </a:t>
            </a:r>
            <a:r>
              <a:rPr lang="en-GB" dirty="0" err="1" smtClean="0"/>
              <a:t>zuba</a:t>
            </a:r>
            <a:r>
              <a:rPr lang="en-GB" dirty="0" smtClean="0"/>
              <a:t>, </a:t>
            </a:r>
            <a:r>
              <a:rPr lang="en-GB" dirty="0" err="1" smtClean="0"/>
              <a:t>usta</a:t>
            </a:r>
            <a:r>
              <a:rPr lang="en-GB" dirty="0" smtClean="0"/>
              <a:t>, </a:t>
            </a:r>
            <a:r>
              <a:rPr lang="en-GB" dirty="0" err="1" smtClean="0"/>
              <a:t>vilica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povezanih</a:t>
            </a:r>
            <a:r>
              <a:rPr lang="en-GB" dirty="0" smtClean="0"/>
              <a:t> </a:t>
            </a:r>
            <a:r>
              <a:rPr lang="en-GB" dirty="0" err="1" smtClean="0"/>
              <a:t>tkiva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sprovodi</a:t>
            </a:r>
            <a:r>
              <a:rPr lang="en-GB" dirty="0" smtClean="0"/>
              <a:t> </a:t>
            </a:r>
            <a:r>
              <a:rPr lang="en-GB" dirty="0" err="1" smtClean="0"/>
              <a:t>preventivne</a:t>
            </a:r>
            <a:r>
              <a:rPr lang="en-GB" dirty="0" smtClean="0"/>
              <a:t>, </a:t>
            </a:r>
            <a:r>
              <a:rPr lang="en-GB" dirty="0" err="1" smtClean="0"/>
              <a:t>dijagnostičke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terapijske</a:t>
            </a:r>
            <a:r>
              <a:rPr lang="en-GB" dirty="0" smtClean="0"/>
              <a:t> </a:t>
            </a:r>
            <a:r>
              <a:rPr lang="en-GB" dirty="0" err="1" smtClean="0"/>
              <a:t>stomatološke</a:t>
            </a:r>
            <a:r>
              <a:rPr lang="en-GB" dirty="0" smtClean="0"/>
              <a:t> procedure</a:t>
            </a:r>
          </a:p>
          <a:p>
            <a:pPr marL="342900" indent="-342900">
              <a:buAutoNum type="alphaUcParenR"/>
            </a:pPr>
            <a:endParaRPr lang="en-GB" dirty="0" smtClean="0"/>
          </a:p>
          <a:p>
            <a:pPr marL="342900" indent="-342900">
              <a:buAutoNum type="alphaUcParenR"/>
            </a:pPr>
            <a:r>
              <a:rPr lang="en-GB" dirty="0" err="1" smtClean="0"/>
              <a:t>Kliničko</a:t>
            </a:r>
            <a:r>
              <a:rPr lang="en-GB" dirty="0" smtClean="0"/>
              <a:t> </a:t>
            </a:r>
            <a:r>
              <a:rPr lang="en-GB" dirty="0" err="1" smtClean="0"/>
              <a:t>iskustvo</a:t>
            </a:r>
            <a:r>
              <a:rPr lang="en-GB" dirty="0" smtClean="0"/>
              <a:t> </a:t>
            </a:r>
            <a:r>
              <a:rPr lang="en-GB" dirty="0" err="1" smtClean="0"/>
              <a:t>stečeno</a:t>
            </a:r>
            <a:r>
              <a:rPr lang="en-GB" dirty="0" smtClean="0"/>
              <a:t> pod </a:t>
            </a:r>
            <a:r>
              <a:rPr lang="en-GB" dirty="0" err="1" smtClean="0"/>
              <a:t>adekvatnim</a:t>
            </a:r>
            <a:r>
              <a:rPr lang="en-GB" dirty="0" smtClean="0"/>
              <a:t> </a:t>
            </a:r>
            <a:r>
              <a:rPr lang="en-GB" dirty="0" err="1" smtClean="0"/>
              <a:t>nadzorom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9120" y="5791200"/>
            <a:ext cx="8107680" cy="838200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en-US" sz="2600" dirty="0" err="1" smtClean="0"/>
              <a:t>Direktiva</a:t>
            </a:r>
            <a:r>
              <a:rPr lang="en-US" sz="2600" dirty="0" smtClean="0"/>
              <a:t> </a:t>
            </a:r>
            <a:r>
              <a:rPr lang="en-US" sz="2600" dirty="0" err="1" smtClean="0"/>
              <a:t>Evropske</a:t>
            </a:r>
            <a:r>
              <a:rPr lang="en-US" sz="2600" dirty="0" smtClean="0"/>
              <a:t> </a:t>
            </a:r>
            <a:r>
              <a:rPr lang="en-US" sz="2600" dirty="0" err="1" smtClean="0"/>
              <a:t>Unije</a:t>
            </a:r>
            <a:r>
              <a:rPr lang="en-US" sz="2600" dirty="0" smtClean="0"/>
              <a:t> 2013/55/EU </a:t>
            </a:r>
          </a:p>
        </p:txBody>
      </p:sp>
    </p:spTree>
    <p:extLst>
      <p:ext uri="{BB962C8B-B14F-4D97-AF65-F5344CB8AC3E}">
        <p14:creationId xmlns="" xmlns:p14="http://schemas.microsoft.com/office/powerpoint/2010/main" val="7776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457200"/>
            <a:ext cx="80772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Studije</a:t>
            </a:r>
            <a:r>
              <a:rPr lang="en-GB" sz="2000" dirty="0" smtClean="0"/>
              <a:t> </a:t>
            </a:r>
            <a:r>
              <a:rPr lang="en-GB" sz="2000" dirty="0" err="1" smtClean="0"/>
              <a:t>stomatologije</a:t>
            </a:r>
            <a:r>
              <a:rPr lang="en-GB" sz="2000" dirty="0" smtClean="0"/>
              <a:t> </a:t>
            </a:r>
            <a:r>
              <a:rPr lang="en-GB" sz="2000" dirty="0" err="1" smtClean="0"/>
              <a:t>treba</a:t>
            </a:r>
            <a:r>
              <a:rPr lang="en-GB" sz="2000" dirty="0" smtClean="0"/>
              <a:t> </a:t>
            </a:r>
            <a:r>
              <a:rPr lang="en-GB" sz="2000" dirty="0" err="1" smtClean="0"/>
              <a:t>da</a:t>
            </a:r>
            <a:r>
              <a:rPr lang="en-GB" sz="2000" dirty="0" smtClean="0"/>
              <a:t> </a:t>
            </a:r>
            <a:r>
              <a:rPr lang="en-GB" sz="2000" dirty="0" err="1" smtClean="0"/>
              <a:t>traju</a:t>
            </a:r>
            <a:r>
              <a:rPr lang="en-GB" sz="2000" dirty="0" smtClean="0"/>
              <a:t> </a:t>
            </a:r>
            <a:r>
              <a:rPr lang="en-GB" sz="2000" dirty="0" err="1" smtClean="0"/>
              <a:t>najmanje</a:t>
            </a:r>
            <a:r>
              <a:rPr lang="en-GB" sz="2000" dirty="0" smtClean="0"/>
              <a:t> 5 </a:t>
            </a:r>
            <a:r>
              <a:rPr lang="en-GB" sz="2000" dirty="0" err="1" smtClean="0"/>
              <a:t>godina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da</a:t>
            </a:r>
            <a:r>
              <a:rPr lang="en-GB" sz="2000" dirty="0" smtClean="0"/>
              <a:t> </a:t>
            </a:r>
            <a:r>
              <a:rPr lang="en-GB" sz="2000" dirty="0" err="1" smtClean="0"/>
              <a:t>sadrže</a:t>
            </a:r>
            <a:r>
              <a:rPr lang="en-GB" sz="2000" dirty="0" smtClean="0"/>
              <a:t> </a:t>
            </a:r>
            <a:r>
              <a:rPr lang="en-GB" sz="2000" dirty="0" err="1" smtClean="0"/>
              <a:t>najmanje</a:t>
            </a:r>
            <a:r>
              <a:rPr lang="en-GB" sz="2000" dirty="0" smtClean="0"/>
              <a:t> </a:t>
            </a:r>
            <a:r>
              <a:rPr lang="en-GB" sz="2000" dirty="0" err="1" smtClean="0"/>
              <a:t>sledeće</a:t>
            </a:r>
            <a:r>
              <a:rPr lang="en-GB" sz="2000" dirty="0" smtClean="0"/>
              <a:t> </a:t>
            </a:r>
            <a:r>
              <a:rPr lang="en-GB" sz="2000" dirty="0" err="1" smtClean="0"/>
              <a:t>predmete</a:t>
            </a:r>
            <a:r>
              <a:rPr lang="en-GB" sz="2000" dirty="0" smtClean="0"/>
              <a:t>:</a:t>
            </a:r>
          </a:p>
          <a:p>
            <a:endParaRPr lang="en-GB" sz="2000" dirty="0" smtClean="0"/>
          </a:p>
          <a:p>
            <a:r>
              <a:rPr lang="en-US" b="1" dirty="0" smtClean="0"/>
              <a:t>a) </a:t>
            </a:r>
            <a:r>
              <a:rPr lang="en-US" b="1" dirty="0" err="1" smtClean="0"/>
              <a:t>Osnovne</a:t>
            </a:r>
            <a:r>
              <a:rPr lang="en-US" b="1" dirty="0" smtClean="0"/>
              <a:t> </a:t>
            </a:r>
            <a:r>
              <a:rPr lang="en-US" dirty="0" smtClean="0"/>
              <a:t>:  </a:t>
            </a:r>
            <a:r>
              <a:rPr lang="en-US" dirty="0" err="1" smtClean="0"/>
              <a:t>Hemija</a:t>
            </a:r>
            <a:r>
              <a:rPr lang="en-US" dirty="0" smtClean="0"/>
              <a:t>, </a:t>
            </a:r>
            <a:r>
              <a:rPr lang="en-US" dirty="0" err="1" smtClean="0"/>
              <a:t>Fizika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Biologija</a:t>
            </a:r>
            <a:endParaRPr lang="en-US" dirty="0" smtClean="0"/>
          </a:p>
          <a:p>
            <a:r>
              <a:rPr lang="en-US" b="1" dirty="0" smtClean="0"/>
              <a:t>b) </a:t>
            </a:r>
            <a:r>
              <a:rPr lang="en-US" b="1" dirty="0" err="1" smtClean="0"/>
              <a:t>Medicinsko-biološke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opšte</a:t>
            </a:r>
            <a:r>
              <a:rPr lang="en-US" b="1" dirty="0" smtClean="0"/>
              <a:t> </a:t>
            </a:r>
            <a:r>
              <a:rPr lang="en-US" b="1" dirty="0" err="1" smtClean="0"/>
              <a:t>medicinske</a:t>
            </a:r>
            <a:r>
              <a:rPr lang="en-US" dirty="0" smtClean="0"/>
              <a:t>: </a:t>
            </a:r>
            <a:r>
              <a:rPr lang="en-US" dirty="0" err="1" smtClean="0"/>
              <a:t>Anatomija</a:t>
            </a:r>
            <a:r>
              <a:rPr lang="en-US" dirty="0" smtClean="0"/>
              <a:t>, </a:t>
            </a:r>
            <a:r>
              <a:rPr lang="en-US" dirty="0" err="1" smtClean="0"/>
              <a:t>Embriologija</a:t>
            </a:r>
            <a:r>
              <a:rPr lang="en-US" dirty="0" smtClean="0"/>
              <a:t>, </a:t>
            </a:r>
            <a:r>
              <a:rPr lang="en-US" dirty="0" err="1" smtClean="0"/>
              <a:t>Histologija</a:t>
            </a:r>
            <a:r>
              <a:rPr lang="en-US" dirty="0" smtClean="0"/>
              <a:t>, </a:t>
            </a:r>
            <a:r>
              <a:rPr lang="en-US" dirty="0" err="1" smtClean="0"/>
              <a:t>uključujući</a:t>
            </a:r>
            <a:r>
              <a:rPr lang="en-US" dirty="0" smtClean="0"/>
              <a:t> </a:t>
            </a:r>
            <a:r>
              <a:rPr lang="en-US" dirty="0" err="1" smtClean="0"/>
              <a:t>Citologiju</a:t>
            </a:r>
            <a:r>
              <a:rPr lang="en-US" dirty="0" smtClean="0"/>
              <a:t>, </a:t>
            </a:r>
            <a:r>
              <a:rPr lang="en-US" dirty="0" err="1" smtClean="0"/>
              <a:t>Fiziologija</a:t>
            </a:r>
            <a:r>
              <a:rPr lang="en-US" dirty="0" smtClean="0"/>
              <a:t> </a:t>
            </a:r>
            <a:r>
              <a:rPr lang="en-US" dirty="0" err="1" smtClean="0"/>
              <a:t>Biohemija</a:t>
            </a:r>
            <a:r>
              <a:rPr lang="en-US" dirty="0" smtClean="0"/>
              <a:t> (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Fiziološka</a:t>
            </a:r>
            <a:r>
              <a:rPr lang="en-US" dirty="0" smtClean="0"/>
              <a:t> </a:t>
            </a:r>
            <a:r>
              <a:rPr lang="en-US" dirty="0" err="1" smtClean="0"/>
              <a:t>hemija</a:t>
            </a:r>
            <a:r>
              <a:rPr lang="en-US" dirty="0" smtClean="0"/>
              <a:t>), </a:t>
            </a:r>
            <a:r>
              <a:rPr lang="en-US" dirty="0" err="1" smtClean="0"/>
              <a:t>Patološka</a:t>
            </a:r>
            <a:r>
              <a:rPr lang="en-US" dirty="0" smtClean="0"/>
              <a:t> </a:t>
            </a:r>
            <a:r>
              <a:rPr lang="en-US" dirty="0" err="1" smtClean="0"/>
              <a:t>anatomija</a:t>
            </a:r>
            <a:r>
              <a:rPr lang="en-US" dirty="0" smtClean="0"/>
              <a:t>, </a:t>
            </a:r>
            <a:r>
              <a:rPr lang="en-US" dirty="0" err="1" smtClean="0"/>
              <a:t>Opšta</a:t>
            </a:r>
            <a:r>
              <a:rPr lang="en-US" dirty="0" smtClean="0"/>
              <a:t> </a:t>
            </a:r>
            <a:r>
              <a:rPr lang="en-US" dirty="0" err="1" smtClean="0"/>
              <a:t>patologija</a:t>
            </a:r>
            <a:r>
              <a:rPr lang="en-US" dirty="0" smtClean="0"/>
              <a:t>, </a:t>
            </a:r>
            <a:r>
              <a:rPr lang="en-US" dirty="0" err="1" smtClean="0"/>
              <a:t>Farmakologija</a:t>
            </a:r>
            <a:r>
              <a:rPr lang="en-US" dirty="0" smtClean="0"/>
              <a:t>, </a:t>
            </a:r>
            <a:r>
              <a:rPr lang="en-US" dirty="0" err="1" smtClean="0"/>
              <a:t>Mikrobiologija</a:t>
            </a:r>
            <a:r>
              <a:rPr lang="en-US" dirty="0" smtClean="0"/>
              <a:t>, </a:t>
            </a:r>
            <a:r>
              <a:rPr lang="en-US" dirty="0" err="1" smtClean="0"/>
              <a:t>Higijena</a:t>
            </a:r>
            <a:r>
              <a:rPr lang="en-US" dirty="0" smtClean="0"/>
              <a:t>, </a:t>
            </a:r>
            <a:r>
              <a:rPr lang="en-US" dirty="0" err="1" smtClean="0"/>
              <a:t>Preventivna</a:t>
            </a:r>
            <a:r>
              <a:rPr lang="en-US" dirty="0" smtClean="0"/>
              <a:t> </a:t>
            </a:r>
            <a:r>
              <a:rPr lang="en-US" dirty="0" err="1" smtClean="0"/>
              <a:t>medicina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epidemiologija</a:t>
            </a:r>
            <a:r>
              <a:rPr lang="en-US" dirty="0" smtClean="0"/>
              <a:t>, </a:t>
            </a:r>
            <a:r>
              <a:rPr lang="en-US" dirty="0" err="1" smtClean="0"/>
              <a:t>Radiologija</a:t>
            </a:r>
            <a:r>
              <a:rPr lang="en-US" dirty="0" smtClean="0"/>
              <a:t>, </a:t>
            </a:r>
            <a:r>
              <a:rPr lang="en-US" dirty="0" err="1" smtClean="0"/>
              <a:t>Fizijatrija</a:t>
            </a:r>
            <a:r>
              <a:rPr lang="en-US" dirty="0" smtClean="0"/>
              <a:t>, </a:t>
            </a:r>
            <a:r>
              <a:rPr lang="en-US" dirty="0" err="1" smtClean="0"/>
              <a:t>Opšta</a:t>
            </a:r>
            <a:r>
              <a:rPr lang="en-US" dirty="0" smtClean="0"/>
              <a:t> </a:t>
            </a:r>
            <a:r>
              <a:rPr lang="en-US" dirty="0" err="1" smtClean="0"/>
              <a:t>hirurgija</a:t>
            </a:r>
            <a:r>
              <a:rPr lang="en-US" dirty="0" smtClean="0"/>
              <a:t>, </a:t>
            </a:r>
            <a:r>
              <a:rPr lang="en-US" dirty="0" err="1" smtClean="0"/>
              <a:t>Opšta</a:t>
            </a:r>
            <a:r>
              <a:rPr lang="en-US" dirty="0" smtClean="0"/>
              <a:t> </a:t>
            </a:r>
            <a:r>
              <a:rPr lang="en-US" dirty="0" err="1" smtClean="0"/>
              <a:t>medicina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pedijatrijom</a:t>
            </a:r>
            <a:r>
              <a:rPr lang="en-US" dirty="0" smtClean="0"/>
              <a:t>, </a:t>
            </a:r>
            <a:r>
              <a:rPr lang="en-US" dirty="0" err="1" smtClean="0"/>
              <a:t>Otorinolaringologija</a:t>
            </a:r>
            <a:r>
              <a:rPr lang="en-US" dirty="0" smtClean="0"/>
              <a:t>, </a:t>
            </a:r>
            <a:r>
              <a:rPr lang="en-US" dirty="0" err="1" smtClean="0"/>
              <a:t>Dermatovenerologija</a:t>
            </a:r>
            <a:r>
              <a:rPr lang="en-US" dirty="0" smtClean="0"/>
              <a:t>, </a:t>
            </a:r>
            <a:r>
              <a:rPr lang="en-US" dirty="0" err="1" smtClean="0"/>
              <a:t>Opšta</a:t>
            </a:r>
            <a:r>
              <a:rPr lang="en-US" dirty="0" smtClean="0"/>
              <a:t> </a:t>
            </a:r>
            <a:r>
              <a:rPr lang="en-US" dirty="0" err="1" smtClean="0"/>
              <a:t>psihologija</a:t>
            </a:r>
            <a:r>
              <a:rPr lang="en-US" dirty="0" smtClean="0"/>
              <a:t>— </a:t>
            </a:r>
            <a:r>
              <a:rPr lang="en-US" dirty="0" err="1" smtClean="0"/>
              <a:t>psihijatrija</a:t>
            </a:r>
            <a:r>
              <a:rPr lang="en-US" dirty="0" smtClean="0"/>
              <a:t> — </a:t>
            </a:r>
            <a:r>
              <a:rPr lang="en-US" dirty="0" err="1" smtClean="0"/>
              <a:t>neuropatologija</a:t>
            </a:r>
            <a:r>
              <a:rPr lang="en-US" dirty="0" smtClean="0"/>
              <a:t>, </a:t>
            </a:r>
            <a:r>
              <a:rPr lang="en-US" dirty="0" err="1" smtClean="0"/>
              <a:t>Anestezija</a:t>
            </a:r>
            <a:endParaRPr lang="en-US" dirty="0" smtClean="0"/>
          </a:p>
          <a:p>
            <a:r>
              <a:rPr lang="en-US" b="1" dirty="0" smtClean="0"/>
              <a:t>c) </a:t>
            </a:r>
            <a:r>
              <a:rPr lang="en-US" b="1" dirty="0" err="1" smtClean="0"/>
              <a:t>Stomatološke</a:t>
            </a:r>
            <a:r>
              <a:rPr lang="en-US" dirty="0" smtClean="0"/>
              <a:t>: </a:t>
            </a:r>
            <a:r>
              <a:rPr lang="en-US" dirty="0" err="1" smtClean="0"/>
              <a:t>Protetika</a:t>
            </a:r>
            <a:r>
              <a:rPr lang="en-US" dirty="0" smtClean="0"/>
              <a:t>, </a:t>
            </a:r>
            <a:r>
              <a:rPr lang="en-US" dirty="0" err="1" smtClean="0"/>
              <a:t>Stomatološki</a:t>
            </a:r>
            <a:r>
              <a:rPr lang="en-US" dirty="0" smtClean="0"/>
              <a:t> </a:t>
            </a:r>
            <a:r>
              <a:rPr lang="en-US" dirty="0" err="1" smtClean="0"/>
              <a:t>materijali</a:t>
            </a:r>
            <a:r>
              <a:rPr lang="en-US" dirty="0" smtClean="0"/>
              <a:t>, </a:t>
            </a:r>
            <a:r>
              <a:rPr lang="en-US" dirty="0" err="1" smtClean="0"/>
              <a:t>Konzervativna</a:t>
            </a:r>
            <a:r>
              <a:rPr lang="en-US" dirty="0" smtClean="0"/>
              <a:t> </a:t>
            </a:r>
            <a:r>
              <a:rPr lang="en-US" dirty="0" err="1" smtClean="0"/>
              <a:t>stomatologija</a:t>
            </a:r>
            <a:r>
              <a:rPr lang="en-US" dirty="0" smtClean="0"/>
              <a:t>, </a:t>
            </a:r>
            <a:r>
              <a:rPr lang="en-US" dirty="0" err="1" smtClean="0"/>
              <a:t>Preventivna</a:t>
            </a:r>
            <a:r>
              <a:rPr lang="en-US" dirty="0" smtClean="0"/>
              <a:t> </a:t>
            </a:r>
            <a:r>
              <a:rPr lang="en-US" dirty="0" err="1" smtClean="0"/>
              <a:t>stomatologija</a:t>
            </a:r>
            <a:r>
              <a:rPr lang="en-US" dirty="0" smtClean="0"/>
              <a:t>, </a:t>
            </a:r>
            <a:r>
              <a:rPr lang="en-US" dirty="0" err="1" smtClean="0"/>
              <a:t>Anestezija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sedacija</a:t>
            </a:r>
            <a:r>
              <a:rPr lang="en-US" dirty="0" smtClean="0"/>
              <a:t>, </a:t>
            </a:r>
            <a:r>
              <a:rPr lang="en-US" dirty="0" err="1" smtClean="0"/>
              <a:t>Specijalna</a:t>
            </a:r>
            <a:r>
              <a:rPr lang="en-US" dirty="0" smtClean="0"/>
              <a:t> </a:t>
            </a:r>
            <a:r>
              <a:rPr lang="en-US" dirty="0" err="1" smtClean="0"/>
              <a:t>hirurgija</a:t>
            </a:r>
            <a:r>
              <a:rPr lang="en-US" dirty="0" smtClean="0"/>
              <a:t>, </a:t>
            </a:r>
            <a:r>
              <a:rPr lang="en-US" dirty="0" err="1" smtClean="0"/>
              <a:t>Specijalna</a:t>
            </a:r>
            <a:r>
              <a:rPr lang="en-US" dirty="0" smtClean="0"/>
              <a:t> </a:t>
            </a:r>
            <a:r>
              <a:rPr lang="en-US" dirty="0" err="1" smtClean="0"/>
              <a:t>patologija</a:t>
            </a:r>
            <a:r>
              <a:rPr lang="en-US" dirty="0" smtClean="0"/>
              <a:t>, </a:t>
            </a:r>
            <a:r>
              <a:rPr lang="en-US" dirty="0" err="1" smtClean="0"/>
              <a:t>Klinička</a:t>
            </a:r>
            <a:r>
              <a:rPr lang="en-US" dirty="0" smtClean="0"/>
              <a:t> </a:t>
            </a:r>
            <a:r>
              <a:rPr lang="en-US" dirty="0" err="1" smtClean="0"/>
              <a:t>praksa</a:t>
            </a:r>
            <a:r>
              <a:rPr lang="en-US" dirty="0" smtClean="0"/>
              <a:t>, </a:t>
            </a:r>
            <a:r>
              <a:rPr lang="en-US" dirty="0" err="1" smtClean="0"/>
              <a:t>Dečja</a:t>
            </a:r>
            <a:r>
              <a:rPr lang="en-US" dirty="0" smtClean="0"/>
              <a:t> </a:t>
            </a:r>
            <a:r>
              <a:rPr lang="en-US" dirty="0" err="1" smtClean="0"/>
              <a:t>stomatologija</a:t>
            </a:r>
            <a:r>
              <a:rPr lang="en-US" dirty="0" smtClean="0"/>
              <a:t>, </a:t>
            </a:r>
            <a:r>
              <a:rPr lang="en-US" dirty="0" err="1" smtClean="0"/>
              <a:t>Ortodoncija</a:t>
            </a:r>
            <a:r>
              <a:rPr lang="en-US" dirty="0" smtClean="0"/>
              <a:t>, </a:t>
            </a:r>
            <a:r>
              <a:rPr lang="en-US" dirty="0" err="1" smtClean="0"/>
              <a:t>Parodontologija</a:t>
            </a:r>
            <a:r>
              <a:rPr lang="en-US" dirty="0" smtClean="0"/>
              <a:t>, </a:t>
            </a:r>
            <a:r>
              <a:rPr lang="en-US" dirty="0" err="1" smtClean="0"/>
              <a:t>Stomatološka</a:t>
            </a:r>
            <a:r>
              <a:rPr lang="en-US" dirty="0" smtClean="0"/>
              <a:t> </a:t>
            </a:r>
            <a:r>
              <a:rPr lang="en-US" dirty="0" err="1" smtClean="0"/>
              <a:t>radiologija</a:t>
            </a:r>
            <a:r>
              <a:rPr lang="en-US" dirty="0" smtClean="0"/>
              <a:t>, </a:t>
            </a:r>
            <a:r>
              <a:rPr lang="en-US" dirty="0" err="1" smtClean="0"/>
              <a:t>Nauka</a:t>
            </a:r>
            <a:r>
              <a:rPr lang="en-US" dirty="0" smtClean="0"/>
              <a:t> o </a:t>
            </a:r>
            <a:r>
              <a:rPr lang="en-US" dirty="0" err="1" smtClean="0"/>
              <a:t>okluziji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funkciji</a:t>
            </a:r>
            <a:r>
              <a:rPr lang="en-US" dirty="0" smtClean="0"/>
              <a:t> </a:t>
            </a:r>
            <a:r>
              <a:rPr lang="en-US" dirty="0" err="1" smtClean="0"/>
              <a:t>vilica</a:t>
            </a:r>
            <a:r>
              <a:rPr lang="en-US" dirty="0" smtClean="0"/>
              <a:t>, </a:t>
            </a:r>
            <a:r>
              <a:rPr lang="en-US" dirty="0" err="1" smtClean="0"/>
              <a:t>Organizacija</a:t>
            </a:r>
            <a:r>
              <a:rPr lang="en-US" dirty="0" smtClean="0"/>
              <a:t> </a:t>
            </a:r>
            <a:r>
              <a:rPr lang="en-US" dirty="0" err="1" smtClean="0"/>
              <a:t>stomatološke</a:t>
            </a:r>
            <a:r>
              <a:rPr lang="en-US" dirty="0" smtClean="0"/>
              <a:t> </a:t>
            </a:r>
            <a:r>
              <a:rPr lang="en-US" dirty="0" err="1" smtClean="0"/>
              <a:t>službe</a:t>
            </a:r>
            <a:r>
              <a:rPr lang="en-US" dirty="0" smtClean="0"/>
              <a:t>,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zdravstvena</a:t>
            </a:r>
            <a:r>
              <a:rPr lang="en-US" dirty="0" smtClean="0"/>
              <a:t> </a:t>
            </a:r>
            <a:r>
              <a:rPr lang="en-US" dirty="0" err="1" smtClean="0"/>
              <a:t>regulativa</a:t>
            </a:r>
            <a:r>
              <a:rPr lang="en-US" dirty="0" smtClean="0"/>
              <a:t>, </a:t>
            </a:r>
            <a:r>
              <a:rPr lang="en-US" dirty="0" err="1" smtClean="0"/>
              <a:t>Socijalni</a:t>
            </a:r>
            <a:r>
              <a:rPr lang="en-US" dirty="0" smtClean="0"/>
              <a:t> </a:t>
            </a:r>
            <a:r>
              <a:rPr lang="en-US" dirty="0" err="1" smtClean="0"/>
              <a:t>aspekti</a:t>
            </a:r>
            <a:r>
              <a:rPr lang="en-US" dirty="0" smtClean="0"/>
              <a:t> </a:t>
            </a:r>
            <a:r>
              <a:rPr lang="en-US" dirty="0" err="1" smtClean="0"/>
              <a:t>stomatološke</a:t>
            </a:r>
            <a:r>
              <a:rPr lang="en-US" dirty="0" smtClean="0"/>
              <a:t> </a:t>
            </a:r>
            <a:r>
              <a:rPr lang="en-US" dirty="0" err="1" smtClean="0"/>
              <a:t>prakse</a:t>
            </a:r>
            <a:r>
              <a:rPr lang="en-US" dirty="0" smtClean="0"/>
              <a:t>.</a:t>
            </a:r>
          </a:p>
          <a:p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5715000"/>
            <a:ext cx="8107680" cy="838200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en-US" sz="2600" dirty="0" err="1" smtClean="0"/>
              <a:t>Direktiva</a:t>
            </a:r>
            <a:r>
              <a:rPr lang="en-US" sz="2600" dirty="0" smtClean="0"/>
              <a:t> </a:t>
            </a:r>
            <a:r>
              <a:rPr lang="en-US" sz="2600" dirty="0" err="1" smtClean="0"/>
              <a:t>Evropske</a:t>
            </a:r>
            <a:r>
              <a:rPr lang="en-US" sz="2600" dirty="0" smtClean="0"/>
              <a:t> </a:t>
            </a:r>
            <a:r>
              <a:rPr lang="en-US" sz="2600" dirty="0" err="1" smtClean="0"/>
              <a:t>Unije</a:t>
            </a:r>
            <a:r>
              <a:rPr lang="en-US" sz="2600" dirty="0" smtClean="0"/>
              <a:t> 2013/55/EU </a:t>
            </a:r>
          </a:p>
        </p:txBody>
      </p:sp>
    </p:spTree>
    <p:extLst>
      <p:ext uri="{BB962C8B-B14F-4D97-AF65-F5344CB8AC3E}">
        <p14:creationId xmlns="" xmlns:p14="http://schemas.microsoft.com/office/powerpoint/2010/main" val="7776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457200"/>
            <a:ext cx="8305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Potrebna</a:t>
            </a:r>
            <a:r>
              <a:rPr lang="en-US" sz="2000" dirty="0" smtClean="0"/>
              <a:t> </a:t>
            </a:r>
            <a:r>
              <a:rPr lang="en-US" sz="2000" dirty="0" err="1" smtClean="0"/>
              <a:t>zastupljenost</a:t>
            </a:r>
            <a:r>
              <a:rPr lang="en-US" sz="2000" dirty="0" smtClean="0"/>
              <a:t> </a:t>
            </a:r>
            <a:r>
              <a:rPr lang="en-US" sz="2000" dirty="0" err="1" smtClean="0"/>
              <a:t>predmeta</a:t>
            </a:r>
            <a:r>
              <a:rPr lang="en-US" sz="2000" dirty="0" smtClean="0"/>
              <a:t> u </a:t>
            </a:r>
            <a:r>
              <a:rPr lang="en-US" sz="2000" dirty="0" err="1" smtClean="0"/>
              <a:t>nastavnim</a:t>
            </a:r>
            <a:r>
              <a:rPr lang="en-US" sz="2000" dirty="0" smtClean="0"/>
              <a:t> </a:t>
            </a:r>
            <a:r>
              <a:rPr lang="en-US" sz="2000" dirty="0" err="1" smtClean="0"/>
              <a:t>programima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visoko</a:t>
            </a:r>
            <a:r>
              <a:rPr lang="en-US" sz="2000" dirty="0" smtClean="0"/>
              <a:t> </a:t>
            </a:r>
            <a:r>
              <a:rPr lang="en-US" sz="2000" dirty="0" err="1" smtClean="0"/>
              <a:t>obrazovanje</a:t>
            </a:r>
            <a:r>
              <a:rPr lang="en-US" sz="2000" dirty="0" smtClean="0"/>
              <a:t>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marL="457200" indent="-457200">
              <a:buAutoNum type="alphaUcParenR"/>
            </a:pPr>
            <a:r>
              <a:rPr lang="en-US" sz="2000" b="1" dirty="0" err="1" smtClean="0"/>
              <a:t>Akademsko-opšteobrazovni</a:t>
            </a:r>
            <a:r>
              <a:rPr lang="en-US" sz="2000" b="1" dirty="0" smtClean="0"/>
              <a:t> </a:t>
            </a:r>
            <a:r>
              <a:rPr lang="en-US" sz="2000" dirty="0" smtClean="0"/>
              <a:t>(BG-14,8%, KG-13,1%)</a:t>
            </a:r>
          </a:p>
          <a:p>
            <a:pPr marL="457200" indent="-457200"/>
            <a:r>
              <a:rPr lang="en-US" sz="2000" dirty="0" smtClean="0"/>
              <a:t> </a:t>
            </a:r>
            <a:r>
              <a:rPr lang="en-US" sz="2000" dirty="0" err="1" smtClean="0"/>
              <a:t>Biostatistika</a:t>
            </a:r>
            <a:r>
              <a:rPr lang="en-US" sz="2000" dirty="0" smtClean="0"/>
              <a:t> u </a:t>
            </a:r>
            <a:r>
              <a:rPr lang="en-US" sz="2000" dirty="0" err="1" smtClean="0"/>
              <a:t>stomatologiji</a:t>
            </a:r>
            <a:endParaRPr lang="en-US" sz="2000" dirty="0" smtClean="0"/>
          </a:p>
          <a:p>
            <a:pPr marL="457200" indent="-457200"/>
            <a:r>
              <a:rPr lang="en-US" sz="2000" dirty="0" smtClean="0"/>
              <a:t> </a:t>
            </a:r>
            <a:r>
              <a:rPr lang="en-US" sz="2000" dirty="0" err="1" smtClean="0"/>
              <a:t>Biomehanika</a:t>
            </a:r>
            <a:r>
              <a:rPr lang="en-US" sz="2000" dirty="0" smtClean="0"/>
              <a:t> u </a:t>
            </a:r>
            <a:r>
              <a:rPr lang="en-US" sz="2000" dirty="0" err="1" smtClean="0"/>
              <a:t>stomatologiji</a:t>
            </a:r>
            <a:endParaRPr lang="en-US" sz="2000" dirty="0" smtClean="0"/>
          </a:p>
          <a:p>
            <a:pPr marL="342900" indent="-342900"/>
            <a:r>
              <a:rPr lang="en-US" sz="2000" b="1" dirty="0" smtClean="0"/>
              <a:t>B) </a:t>
            </a:r>
            <a:r>
              <a:rPr lang="en-US" sz="2000" b="1" dirty="0" err="1" smtClean="0"/>
              <a:t>Teorijsko-metodološki</a:t>
            </a:r>
            <a:r>
              <a:rPr lang="en-US" sz="2000" b="1" dirty="0" smtClean="0"/>
              <a:t> </a:t>
            </a:r>
            <a:r>
              <a:rPr lang="en-US" sz="2000" dirty="0" smtClean="0"/>
              <a:t>(BG-16,7%, KG-20,3%)</a:t>
            </a:r>
            <a:endParaRPr lang="en-US" sz="2000" b="1" dirty="0" smtClean="0"/>
          </a:p>
          <a:p>
            <a:pPr marL="342900" indent="-342900"/>
            <a:r>
              <a:rPr lang="en-US" sz="2000" dirty="0" smtClean="0"/>
              <a:t> </a:t>
            </a:r>
            <a:r>
              <a:rPr lang="en-US" sz="2000" dirty="0" err="1" smtClean="0"/>
              <a:t>Stomatološki</a:t>
            </a:r>
            <a:r>
              <a:rPr lang="en-US" sz="2000" dirty="0" smtClean="0"/>
              <a:t> </a:t>
            </a:r>
            <a:r>
              <a:rPr lang="en-US" sz="2000" dirty="0" err="1" smtClean="0"/>
              <a:t>materijali</a:t>
            </a:r>
            <a:endParaRPr lang="en-US" sz="2000" dirty="0" smtClean="0"/>
          </a:p>
          <a:p>
            <a:pPr marL="342900" indent="-342900"/>
            <a:r>
              <a:rPr lang="en-US" sz="2000" dirty="0" smtClean="0"/>
              <a:t> Humana </a:t>
            </a:r>
            <a:r>
              <a:rPr lang="en-US" sz="2000" dirty="0" err="1" smtClean="0"/>
              <a:t>genetika</a:t>
            </a:r>
            <a:endParaRPr lang="en-US" sz="2000" dirty="0" smtClean="0"/>
          </a:p>
          <a:p>
            <a:pPr marL="342900" indent="-342900"/>
            <a:r>
              <a:rPr lang="en-US" sz="2000" b="1" dirty="0" smtClean="0"/>
              <a:t>C) </a:t>
            </a:r>
            <a:r>
              <a:rPr lang="en-US" sz="2000" b="1" dirty="0" err="1" smtClean="0"/>
              <a:t>Naučno-stručni</a:t>
            </a:r>
            <a:r>
              <a:rPr lang="en-US" sz="2000" b="1" dirty="0" smtClean="0"/>
              <a:t> </a:t>
            </a:r>
            <a:r>
              <a:rPr lang="en-US" sz="2000" dirty="0" smtClean="0"/>
              <a:t>(BG-34,7%, KG-34,1%)</a:t>
            </a:r>
            <a:endParaRPr lang="en-US" sz="2000" b="1" dirty="0" smtClean="0"/>
          </a:p>
          <a:p>
            <a:pPr marL="342900" indent="-342900"/>
            <a:r>
              <a:rPr lang="en-US" sz="2000" dirty="0" smtClean="0"/>
              <a:t> </a:t>
            </a:r>
            <a:r>
              <a:rPr lang="en-US" sz="2000" dirty="0" err="1" smtClean="0"/>
              <a:t>Opšta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oralna</a:t>
            </a:r>
            <a:r>
              <a:rPr lang="en-US" sz="2000" dirty="0" smtClean="0"/>
              <a:t> </a:t>
            </a:r>
            <a:r>
              <a:rPr lang="en-US" sz="2000" dirty="0" err="1" smtClean="0"/>
              <a:t>biohemija</a:t>
            </a:r>
            <a:endParaRPr lang="en-US" sz="2000" dirty="0" smtClean="0"/>
          </a:p>
          <a:p>
            <a:pPr marL="342900" indent="-342900"/>
            <a:r>
              <a:rPr lang="en-US" sz="2000" dirty="0" smtClean="0"/>
              <a:t> </a:t>
            </a:r>
            <a:r>
              <a:rPr lang="en-US" sz="2000" dirty="0" err="1" smtClean="0"/>
              <a:t>Epidemiologija</a:t>
            </a:r>
            <a:r>
              <a:rPr lang="en-US" sz="2000" dirty="0" smtClean="0"/>
              <a:t> </a:t>
            </a:r>
            <a:r>
              <a:rPr lang="en-US" sz="2000" dirty="0" err="1" smtClean="0"/>
              <a:t>oboljenja</a:t>
            </a:r>
            <a:r>
              <a:rPr lang="en-US" sz="2000" dirty="0" smtClean="0"/>
              <a:t> </a:t>
            </a:r>
            <a:r>
              <a:rPr lang="en-US" sz="2000" dirty="0" err="1" smtClean="0"/>
              <a:t>parodoncijuma</a:t>
            </a:r>
            <a:endParaRPr lang="en-US" sz="2000" dirty="0" smtClean="0"/>
          </a:p>
          <a:p>
            <a:pPr marL="342900" indent="-342900"/>
            <a:r>
              <a:rPr lang="en-US" sz="2000" b="1" dirty="0" smtClean="0"/>
              <a:t>D) </a:t>
            </a:r>
            <a:r>
              <a:rPr lang="en-US" sz="2000" b="1" dirty="0" err="1" smtClean="0"/>
              <a:t>Stručno-aplikativni</a:t>
            </a:r>
            <a:r>
              <a:rPr lang="en-US" sz="2000" b="1" dirty="0" smtClean="0"/>
              <a:t> </a:t>
            </a:r>
            <a:r>
              <a:rPr lang="en-US" sz="2000" dirty="0" smtClean="0"/>
              <a:t>(BG-30,7%, KG-32,3%)</a:t>
            </a:r>
            <a:endParaRPr lang="en-US" sz="2000" b="1" dirty="0" smtClean="0"/>
          </a:p>
          <a:p>
            <a:pPr marL="342900" indent="-342900"/>
            <a:r>
              <a:rPr lang="en-US" sz="2000" dirty="0" smtClean="0"/>
              <a:t>  </a:t>
            </a:r>
            <a:r>
              <a:rPr lang="en-US" sz="2000" dirty="0" err="1" smtClean="0"/>
              <a:t>Oralna</a:t>
            </a:r>
            <a:r>
              <a:rPr lang="en-US" sz="2000" dirty="0" smtClean="0"/>
              <a:t> </a:t>
            </a:r>
            <a:r>
              <a:rPr lang="en-US" sz="2000" dirty="0" err="1" smtClean="0"/>
              <a:t>hirurgija</a:t>
            </a:r>
            <a:r>
              <a:rPr lang="en-US" sz="2000" dirty="0" smtClean="0"/>
              <a:t> </a:t>
            </a:r>
          </a:p>
          <a:p>
            <a:pPr marL="342900" indent="-342900"/>
            <a:r>
              <a:rPr lang="en-US" sz="2000" dirty="0" smtClean="0"/>
              <a:t>  </a:t>
            </a:r>
            <a:r>
              <a:rPr lang="en-US" sz="2000" dirty="0" err="1" smtClean="0"/>
              <a:t>Endodoncija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5715000"/>
            <a:ext cx="8107680" cy="838200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en-US" sz="2800" b="1" dirty="0" err="1" smtClean="0"/>
              <a:t>Nacionalni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savet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za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visoko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obrazovanje</a:t>
            </a:r>
            <a:endParaRPr lang="en-US" sz="2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77764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107680" cy="106680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effectLst/>
              </a:rPr>
              <a:t>Studije</a:t>
            </a:r>
            <a:r>
              <a:rPr lang="en-US" sz="28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</a:rPr>
              <a:t>stomatologije</a:t>
            </a:r>
            <a:r>
              <a:rPr lang="en-US" sz="28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</a:rPr>
              <a:t>na</a:t>
            </a:r>
            <a:r>
              <a:rPr lang="en-US" sz="28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</a:rPr>
              <a:t>evropskim</a:t>
            </a:r>
            <a:r>
              <a:rPr lang="en-US" sz="28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</a:rPr>
              <a:t>univerzitetima</a:t>
            </a:r>
            <a:r>
              <a:rPr lang="en-US" sz="2800" dirty="0" smtClean="0">
                <a:solidFill>
                  <a:schemeClr val="tx1"/>
                </a:solidFill>
                <a:effectLst/>
              </a:rPr>
              <a:t> u </a:t>
            </a:r>
            <a:r>
              <a:rPr lang="en-US" sz="2800" dirty="0" err="1" smtClean="0">
                <a:solidFill>
                  <a:schemeClr val="tx1"/>
                </a:solidFill>
                <a:effectLst/>
              </a:rPr>
              <a:t>okviru</a:t>
            </a:r>
            <a:r>
              <a:rPr lang="en-US" sz="28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</a:rPr>
              <a:t>ReFEEHS</a:t>
            </a:r>
            <a:r>
              <a:rPr lang="en-US" sz="28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800" dirty="0" smtClean="0">
                <a:solidFill>
                  <a:schemeClr val="tx1"/>
                </a:solidFill>
                <a:effectLst/>
              </a:rPr>
            </a:br>
            <a:endParaRPr lang="en-US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096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Trinity College: </a:t>
            </a:r>
          </a:p>
          <a:p>
            <a:r>
              <a:rPr lang="en-GB" dirty="0" smtClean="0"/>
              <a:t>5-godišnje </a:t>
            </a:r>
            <a:r>
              <a:rPr lang="en-GB" dirty="0" err="1" smtClean="0"/>
              <a:t>studije</a:t>
            </a:r>
            <a:r>
              <a:rPr lang="en-GB" dirty="0" smtClean="0"/>
              <a:t>; </a:t>
            </a:r>
            <a:r>
              <a:rPr lang="en-GB" dirty="0" err="1" smtClean="0"/>
              <a:t>zvanje-bečelor</a:t>
            </a:r>
            <a:r>
              <a:rPr lang="en-GB" dirty="0" smtClean="0"/>
              <a:t> </a:t>
            </a:r>
            <a:r>
              <a:rPr lang="en-GB" dirty="0" err="1" smtClean="0"/>
              <a:t>dentalne</a:t>
            </a:r>
            <a:r>
              <a:rPr lang="en-GB" dirty="0" smtClean="0"/>
              <a:t> </a:t>
            </a:r>
            <a:r>
              <a:rPr lang="en-GB" dirty="0" err="1" smtClean="0"/>
              <a:t>nauke</a:t>
            </a:r>
            <a:r>
              <a:rPr lang="en-GB" dirty="0" smtClean="0"/>
              <a:t>; </a:t>
            </a:r>
            <a:r>
              <a:rPr lang="en-GB" dirty="0" err="1" smtClean="0"/>
              <a:t>rad</a:t>
            </a:r>
            <a:r>
              <a:rPr lang="en-GB" dirty="0" smtClean="0"/>
              <a:t> </a:t>
            </a:r>
            <a:r>
              <a:rPr lang="en-GB" dirty="0" err="1" smtClean="0"/>
              <a:t>sa</a:t>
            </a:r>
            <a:r>
              <a:rPr lang="en-GB" dirty="0" smtClean="0"/>
              <a:t> </a:t>
            </a:r>
            <a:r>
              <a:rPr lang="en-GB" dirty="0" err="1" smtClean="0"/>
              <a:t>pacijentom</a:t>
            </a:r>
            <a:r>
              <a:rPr lang="en-GB" dirty="0" smtClean="0"/>
              <a:t> </a:t>
            </a:r>
            <a:r>
              <a:rPr lang="en-GB" dirty="0" err="1" smtClean="0"/>
              <a:t>već</a:t>
            </a:r>
            <a:r>
              <a:rPr lang="en-GB" dirty="0" smtClean="0"/>
              <a:t> </a:t>
            </a:r>
            <a:r>
              <a:rPr lang="en-GB" dirty="0" err="1" smtClean="0"/>
              <a:t>od</a:t>
            </a:r>
            <a:r>
              <a:rPr lang="en-GB" dirty="0" smtClean="0"/>
              <a:t> </a:t>
            </a:r>
            <a:r>
              <a:rPr lang="en-GB" dirty="0" err="1" smtClean="0"/>
              <a:t>druge</a:t>
            </a:r>
            <a:r>
              <a:rPr lang="en-GB" dirty="0" smtClean="0"/>
              <a:t> </a:t>
            </a:r>
            <a:r>
              <a:rPr lang="en-GB" dirty="0" err="1" smtClean="0"/>
              <a:t>godine</a:t>
            </a:r>
            <a:r>
              <a:rPr lang="en-GB" dirty="0" smtClean="0"/>
              <a:t> </a:t>
            </a:r>
            <a:r>
              <a:rPr lang="en-GB" dirty="0" err="1" smtClean="0"/>
              <a:t>studija</a:t>
            </a:r>
            <a:r>
              <a:rPr lang="en-GB" dirty="0" smtClean="0"/>
              <a:t> </a:t>
            </a:r>
            <a:r>
              <a:rPr lang="en-GB" dirty="0" err="1" smtClean="0"/>
              <a:t>kada</a:t>
            </a:r>
            <a:r>
              <a:rPr lang="en-GB" dirty="0" smtClean="0"/>
              <a:t> </a:t>
            </a:r>
            <a:r>
              <a:rPr lang="en-GB" dirty="0" err="1" smtClean="0"/>
              <a:t>svaki</a:t>
            </a:r>
            <a:r>
              <a:rPr lang="en-GB" dirty="0" smtClean="0"/>
              <a:t> student </a:t>
            </a:r>
            <a:r>
              <a:rPr lang="en-GB" dirty="0" err="1" smtClean="0"/>
              <a:t>dobija</a:t>
            </a:r>
            <a:r>
              <a:rPr lang="en-GB" dirty="0" smtClean="0"/>
              <a:t> </a:t>
            </a:r>
            <a:r>
              <a:rPr lang="en-GB" dirty="0" err="1" smtClean="0"/>
              <a:t>ličnog</a:t>
            </a:r>
            <a:r>
              <a:rPr lang="en-GB" dirty="0" smtClean="0"/>
              <a:t> </a:t>
            </a:r>
            <a:r>
              <a:rPr lang="en-GB" dirty="0" err="1" smtClean="0"/>
              <a:t>mentora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04847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Medicinski</a:t>
            </a:r>
            <a:r>
              <a:rPr lang="en-GB" b="1" dirty="0" smtClean="0"/>
              <a:t> </a:t>
            </a:r>
            <a:r>
              <a:rPr lang="en-GB" b="1" dirty="0" err="1" smtClean="0"/>
              <a:t>univerzitet</a:t>
            </a:r>
            <a:r>
              <a:rPr lang="en-GB" b="1" dirty="0" smtClean="0"/>
              <a:t> u </a:t>
            </a:r>
            <a:r>
              <a:rPr lang="en-GB" b="1" dirty="0" err="1" smtClean="0"/>
              <a:t>Sofiji</a:t>
            </a:r>
            <a:r>
              <a:rPr lang="en-GB" b="1" dirty="0" smtClean="0"/>
              <a:t>: </a:t>
            </a:r>
          </a:p>
          <a:p>
            <a:r>
              <a:rPr lang="en-GB" dirty="0" smtClean="0"/>
              <a:t>5-godišnje </a:t>
            </a:r>
            <a:r>
              <a:rPr lang="en-GB" dirty="0" err="1" smtClean="0"/>
              <a:t>studije</a:t>
            </a:r>
            <a:r>
              <a:rPr lang="en-GB" dirty="0" smtClean="0"/>
              <a:t>; </a:t>
            </a:r>
            <a:r>
              <a:rPr lang="en-GB" dirty="0" err="1" smtClean="0"/>
              <a:t>zvanje-doktor</a:t>
            </a:r>
            <a:r>
              <a:rPr lang="en-GB" dirty="0" smtClean="0"/>
              <a:t> </a:t>
            </a:r>
            <a:r>
              <a:rPr lang="en-GB" dirty="0" err="1" smtClean="0"/>
              <a:t>dentalne</a:t>
            </a:r>
            <a:r>
              <a:rPr lang="en-GB" dirty="0" smtClean="0"/>
              <a:t> medicine-master </a:t>
            </a:r>
            <a:r>
              <a:rPr lang="en-GB" dirty="0" err="1" smtClean="0"/>
              <a:t>nivo</a:t>
            </a:r>
            <a:r>
              <a:rPr lang="en-GB" dirty="0" smtClean="0"/>
              <a:t>; 45 </a:t>
            </a:r>
            <a:r>
              <a:rPr lang="en-GB" dirty="0" err="1" smtClean="0"/>
              <a:t>predmeta</a:t>
            </a:r>
            <a:r>
              <a:rPr lang="en-GB" dirty="0" smtClean="0"/>
              <a:t> ; </a:t>
            </a:r>
            <a:r>
              <a:rPr lang="en-GB" dirty="0" err="1" smtClean="0"/>
              <a:t>preddiplomska</a:t>
            </a:r>
            <a:r>
              <a:rPr lang="en-GB" dirty="0" smtClean="0"/>
              <a:t> </a:t>
            </a:r>
            <a:r>
              <a:rPr lang="en-GB" dirty="0" err="1" smtClean="0"/>
              <a:t>praksa</a:t>
            </a:r>
            <a:r>
              <a:rPr lang="en-GB" dirty="0" smtClean="0"/>
              <a:t> u </a:t>
            </a:r>
            <a:r>
              <a:rPr lang="en-GB" dirty="0" err="1" smtClean="0"/>
              <a:t>trajanju</a:t>
            </a:r>
            <a:r>
              <a:rPr lang="en-GB" dirty="0" smtClean="0"/>
              <a:t> </a:t>
            </a:r>
            <a:r>
              <a:rPr lang="en-GB" dirty="0" err="1" smtClean="0"/>
              <a:t>od</a:t>
            </a:r>
            <a:r>
              <a:rPr lang="en-GB" dirty="0" smtClean="0"/>
              <a:t> 6 </a:t>
            </a:r>
            <a:r>
              <a:rPr lang="en-GB" dirty="0" err="1" smtClean="0"/>
              <a:t>meseci</a:t>
            </a:r>
            <a:r>
              <a:rPr lang="en-GB" dirty="0" smtClean="0"/>
              <a:t>(1080 student </a:t>
            </a:r>
            <a:r>
              <a:rPr lang="en-GB" dirty="0" err="1" smtClean="0"/>
              <a:t>časova</a:t>
            </a:r>
            <a:r>
              <a:rPr lang="en-GB" dirty="0" smtClean="0"/>
              <a:t>); </a:t>
            </a:r>
            <a:r>
              <a:rPr lang="en-GB" dirty="0" err="1" smtClean="0"/>
              <a:t>dve</a:t>
            </a:r>
            <a:r>
              <a:rPr lang="en-GB" dirty="0" smtClean="0"/>
              <a:t> </a:t>
            </a:r>
            <a:r>
              <a:rPr lang="en-GB" dirty="0" err="1" smtClean="0"/>
              <a:t>letnje</a:t>
            </a:r>
            <a:r>
              <a:rPr lang="en-GB" dirty="0" smtClean="0"/>
              <a:t> </a:t>
            </a:r>
            <a:r>
              <a:rPr lang="en-GB" dirty="0" err="1" smtClean="0"/>
              <a:t>prakse</a:t>
            </a:r>
            <a:r>
              <a:rPr lang="en-GB" dirty="0" smtClean="0"/>
              <a:t> </a:t>
            </a:r>
            <a:r>
              <a:rPr lang="en-GB" dirty="0" err="1" smtClean="0"/>
              <a:t>nakon</a:t>
            </a:r>
            <a:r>
              <a:rPr lang="en-GB" dirty="0" smtClean="0"/>
              <a:t> IV </a:t>
            </a:r>
            <a:r>
              <a:rPr lang="en-GB" dirty="0" err="1" smtClean="0"/>
              <a:t>i</a:t>
            </a:r>
            <a:r>
              <a:rPr lang="en-GB" dirty="0" smtClean="0"/>
              <a:t> VIII </a:t>
            </a:r>
            <a:r>
              <a:rPr lang="en-GB" dirty="0" err="1" smtClean="0"/>
              <a:t>semestra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600271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Univerzitet</a:t>
            </a:r>
            <a:r>
              <a:rPr lang="en-GB" b="1" dirty="0" smtClean="0"/>
              <a:t> u </a:t>
            </a:r>
            <a:r>
              <a:rPr lang="en-GB" b="1" dirty="0" err="1" smtClean="0"/>
              <a:t>Pečuju</a:t>
            </a:r>
            <a:r>
              <a:rPr lang="en-GB" b="1" dirty="0" smtClean="0"/>
              <a:t>: </a:t>
            </a:r>
          </a:p>
          <a:p>
            <a:r>
              <a:rPr lang="en-GB" dirty="0" smtClean="0"/>
              <a:t>5-godišnje </a:t>
            </a:r>
            <a:r>
              <a:rPr lang="en-GB" dirty="0" err="1" smtClean="0"/>
              <a:t>studije</a:t>
            </a:r>
            <a:r>
              <a:rPr lang="en-GB" dirty="0" smtClean="0"/>
              <a:t>; </a:t>
            </a:r>
            <a:r>
              <a:rPr lang="en-GB" dirty="0" err="1" smtClean="0"/>
              <a:t>zvanje</a:t>
            </a:r>
            <a:r>
              <a:rPr lang="en-GB" dirty="0" smtClean="0"/>
              <a:t>-master </a:t>
            </a:r>
            <a:r>
              <a:rPr lang="en-GB" dirty="0" err="1" smtClean="0"/>
              <a:t>dentalne</a:t>
            </a:r>
            <a:r>
              <a:rPr lang="en-GB" dirty="0" smtClean="0"/>
              <a:t> medicine; tri </a:t>
            </a:r>
            <a:r>
              <a:rPr lang="en-GB" dirty="0" err="1" smtClean="0"/>
              <a:t>modula</a:t>
            </a:r>
            <a:r>
              <a:rPr lang="en-GB" dirty="0" smtClean="0"/>
              <a:t>: </a:t>
            </a:r>
            <a:r>
              <a:rPr lang="en-GB" dirty="0" err="1" smtClean="0"/>
              <a:t>opšti</a:t>
            </a:r>
            <a:r>
              <a:rPr lang="en-GB" dirty="0" smtClean="0"/>
              <a:t>, </a:t>
            </a:r>
            <a:r>
              <a:rPr lang="en-GB" dirty="0" err="1" smtClean="0"/>
              <a:t>pretklinički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klinički</a:t>
            </a:r>
            <a:r>
              <a:rPr lang="en-GB" dirty="0" smtClean="0"/>
              <a:t> </a:t>
            </a:r>
            <a:r>
              <a:rPr lang="en-GB" dirty="0" err="1" smtClean="0"/>
              <a:t>modul</a:t>
            </a:r>
            <a:r>
              <a:rPr lang="en-GB" dirty="0" smtClean="0"/>
              <a:t> </a:t>
            </a:r>
            <a:r>
              <a:rPr lang="en-GB" dirty="0" err="1" smtClean="0"/>
              <a:t>koji</a:t>
            </a:r>
            <a:r>
              <a:rPr lang="en-GB" dirty="0" smtClean="0"/>
              <a:t> </a:t>
            </a:r>
            <a:r>
              <a:rPr lang="en-GB" dirty="0" err="1" smtClean="0"/>
              <a:t>obuhvata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10 </a:t>
            </a:r>
            <a:r>
              <a:rPr lang="en-GB" dirty="0" err="1" smtClean="0"/>
              <a:t>nedelja</a:t>
            </a:r>
            <a:r>
              <a:rPr lang="en-GB" dirty="0" smtClean="0"/>
              <a:t> </a:t>
            </a:r>
            <a:r>
              <a:rPr lang="en-GB" dirty="0" err="1" smtClean="0"/>
              <a:t>praktičnog</a:t>
            </a:r>
            <a:r>
              <a:rPr lang="en-GB" dirty="0" smtClean="0"/>
              <a:t> </a:t>
            </a:r>
            <a:r>
              <a:rPr lang="en-GB" dirty="0" err="1" smtClean="0"/>
              <a:t>rada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56423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1000</TotalTime>
  <Words>1235</Words>
  <Application>Microsoft Office PowerPoint</Application>
  <PresentationFormat>On-screen Show (4:3)</PresentationFormat>
  <Paragraphs>275</Paragraphs>
  <Slides>20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Aspect</vt:lpstr>
      <vt:lpstr>                Aktuelna praksa i izazovi u obrazovanju doktora stomatologije  Current practice and challenges in dental education </vt:lpstr>
      <vt:lpstr>Slide 2</vt:lpstr>
      <vt:lpstr>Integrisane studije stomatologije na fakultetima u Srbiji </vt:lpstr>
      <vt:lpstr>Osnovne karakteristike studijskih programa </vt:lpstr>
      <vt:lpstr>Struktura nastave </vt:lpstr>
      <vt:lpstr>Slide 6</vt:lpstr>
      <vt:lpstr>Slide 7</vt:lpstr>
      <vt:lpstr>Slide 8</vt:lpstr>
      <vt:lpstr>Studije stomatologije na evropskim univerzitetima u okviru ReFEEHS </vt:lpstr>
      <vt:lpstr>Praktična nastava u realnom kliničkom okruženju  (Restaurativna odontologija na Stomatološkom fakultetu u Beogradu) </vt:lpstr>
      <vt:lpstr>Predklinička praktična nastava  (Bolesti zuba-predklinika na Stomatološkom fakultetu u Beogradu )  </vt:lpstr>
      <vt:lpstr>Udeo praktične nastave u kliničkim stomatološkim predmetima  </vt:lpstr>
      <vt:lpstr>Nastavno osoblje 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ReFEEHS Survey</dc:title>
  <dc:creator>Parojcic</dc:creator>
  <cp:lastModifiedBy>Maja</cp:lastModifiedBy>
  <cp:revision>89</cp:revision>
  <dcterms:created xsi:type="dcterms:W3CDTF">2016-03-18T20:50:08Z</dcterms:created>
  <dcterms:modified xsi:type="dcterms:W3CDTF">2016-06-25T14:24:29Z</dcterms:modified>
</cp:coreProperties>
</file>